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1"/>
    <p:sldMasterId id="2147483648" r:id="rId2"/>
  </p:sldMasterIdLst>
  <p:notesMasterIdLst>
    <p:notesMasterId r:id="rId19"/>
  </p:notesMasterIdLst>
  <p:sldIdLst>
    <p:sldId id="514" r:id="rId3"/>
    <p:sldId id="381" r:id="rId4"/>
    <p:sldId id="385" r:id="rId5"/>
    <p:sldId id="386" r:id="rId6"/>
    <p:sldId id="384" r:id="rId7"/>
    <p:sldId id="517" r:id="rId8"/>
    <p:sldId id="518" r:id="rId9"/>
    <p:sldId id="519" r:id="rId10"/>
    <p:sldId id="522" r:id="rId11"/>
    <p:sldId id="520" r:id="rId12"/>
    <p:sldId id="521" r:id="rId13"/>
    <p:sldId id="516" r:id="rId14"/>
    <p:sldId id="523" r:id="rId15"/>
    <p:sldId id="524" r:id="rId16"/>
    <p:sldId id="525" r:id="rId17"/>
    <p:sldId id="510" r:id="rId18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1F2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5501" autoAdjust="0"/>
  </p:normalViewPr>
  <p:slideViewPr>
    <p:cSldViewPr snapToGrid="0">
      <p:cViewPr varScale="1">
        <p:scale>
          <a:sx n="88" d="100"/>
          <a:sy n="88" d="100"/>
        </p:scale>
        <p:origin x="120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\fundman\BELSO%20ANYAGOK\belso_elemzesek\CEE\Shiller_PE_CETOP_BUX_18_04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Munkaf&#252;ze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r>
              <a:rPr lang="hu-HU" sz="2400" b="1" dirty="0"/>
              <a:t>BUX </a:t>
            </a:r>
            <a:r>
              <a:rPr lang="hu-HU" sz="2400" b="1" dirty="0" err="1"/>
              <a:t>vs</a:t>
            </a:r>
            <a:r>
              <a:rPr lang="hu-HU" sz="2400" b="1" dirty="0"/>
              <a:t> CETOP </a:t>
            </a:r>
            <a:r>
              <a:rPr lang="hu-HU" sz="2400" b="1" dirty="0" err="1"/>
              <a:t>Shiller</a:t>
            </a:r>
            <a:r>
              <a:rPr lang="hu-HU" sz="2400" b="1" dirty="0"/>
              <a:t>-P/E</a:t>
            </a:r>
          </a:p>
        </c:rich>
      </c:tx>
      <c:overlay val="0"/>
      <c:spPr>
        <a:noFill/>
        <a:ln w="25400">
          <a:noFill/>
        </a:ln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shiller_pe_abra_idosor!$B$2</c:f>
              <c:strCache>
                <c:ptCount val="1"/>
                <c:pt idx="0">
                  <c:v>BUX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shiller_pe_abra_idosor!$A$3:$A$56</c:f>
              <c:numCache>
                <c:formatCode>m/d/yyyy</c:formatCode>
                <c:ptCount val="54"/>
                <c:pt idx="0">
                  <c:v>41156</c:v>
                </c:pt>
                <c:pt idx="1">
                  <c:v>41187</c:v>
                </c:pt>
                <c:pt idx="2">
                  <c:v>41222</c:v>
                </c:pt>
                <c:pt idx="3">
                  <c:v>41260</c:v>
                </c:pt>
                <c:pt idx="4">
                  <c:v>41325</c:v>
                </c:pt>
                <c:pt idx="5">
                  <c:v>41367</c:v>
                </c:pt>
                <c:pt idx="6">
                  <c:v>41394</c:v>
                </c:pt>
                <c:pt idx="7">
                  <c:v>41425</c:v>
                </c:pt>
                <c:pt idx="8">
                  <c:v>41451</c:v>
                </c:pt>
                <c:pt idx="9">
                  <c:v>41493</c:v>
                </c:pt>
                <c:pt idx="10">
                  <c:v>41523</c:v>
                </c:pt>
                <c:pt idx="11">
                  <c:v>41548</c:v>
                </c:pt>
                <c:pt idx="12">
                  <c:v>41579</c:v>
                </c:pt>
                <c:pt idx="13">
                  <c:v>41610</c:v>
                </c:pt>
                <c:pt idx="14">
                  <c:v>41638</c:v>
                </c:pt>
                <c:pt idx="15">
                  <c:v>41670</c:v>
                </c:pt>
                <c:pt idx="16">
                  <c:v>41698</c:v>
                </c:pt>
                <c:pt idx="17">
                  <c:v>41729</c:v>
                </c:pt>
                <c:pt idx="18">
                  <c:v>41759</c:v>
                </c:pt>
                <c:pt idx="19">
                  <c:v>41820</c:v>
                </c:pt>
                <c:pt idx="20">
                  <c:v>41881</c:v>
                </c:pt>
                <c:pt idx="21">
                  <c:v>41922</c:v>
                </c:pt>
                <c:pt idx="22">
                  <c:v>42003</c:v>
                </c:pt>
                <c:pt idx="23">
                  <c:v>42079</c:v>
                </c:pt>
                <c:pt idx="24">
                  <c:v>42094</c:v>
                </c:pt>
                <c:pt idx="25">
                  <c:v>42186</c:v>
                </c:pt>
                <c:pt idx="26">
                  <c:v>42299</c:v>
                </c:pt>
                <c:pt idx="27">
                  <c:v>42307</c:v>
                </c:pt>
                <c:pt idx="28">
                  <c:v>42368</c:v>
                </c:pt>
                <c:pt idx="29">
                  <c:v>42411</c:v>
                </c:pt>
                <c:pt idx="30">
                  <c:v>42464</c:v>
                </c:pt>
                <c:pt idx="31">
                  <c:v>42464</c:v>
                </c:pt>
                <c:pt idx="32">
                  <c:v>42521</c:v>
                </c:pt>
                <c:pt idx="33">
                  <c:v>42551</c:v>
                </c:pt>
                <c:pt idx="34">
                  <c:v>42580</c:v>
                </c:pt>
                <c:pt idx="35">
                  <c:v>42639</c:v>
                </c:pt>
                <c:pt idx="36">
                  <c:v>42676</c:v>
                </c:pt>
                <c:pt idx="37">
                  <c:v>42711</c:v>
                </c:pt>
                <c:pt idx="38">
                  <c:v>42737</c:v>
                </c:pt>
                <c:pt idx="39">
                  <c:v>42776</c:v>
                </c:pt>
                <c:pt idx="40">
                  <c:v>42796</c:v>
                </c:pt>
                <c:pt idx="41">
                  <c:v>42829</c:v>
                </c:pt>
                <c:pt idx="42">
                  <c:v>42857</c:v>
                </c:pt>
                <c:pt idx="43">
                  <c:v>42888</c:v>
                </c:pt>
                <c:pt idx="44">
                  <c:v>42923</c:v>
                </c:pt>
                <c:pt idx="45">
                  <c:v>42948</c:v>
                </c:pt>
                <c:pt idx="46">
                  <c:v>42978</c:v>
                </c:pt>
                <c:pt idx="47">
                  <c:v>43007</c:v>
                </c:pt>
                <c:pt idx="48">
                  <c:v>43042</c:v>
                </c:pt>
                <c:pt idx="49">
                  <c:v>43081</c:v>
                </c:pt>
                <c:pt idx="50">
                  <c:v>43105</c:v>
                </c:pt>
                <c:pt idx="51">
                  <c:v>43140</c:v>
                </c:pt>
                <c:pt idx="52">
                  <c:v>43161</c:v>
                </c:pt>
                <c:pt idx="53">
                  <c:v>43193</c:v>
                </c:pt>
              </c:numCache>
            </c:numRef>
          </c:cat>
          <c:val>
            <c:numRef>
              <c:f>shiller_pe_abra_idosor!$B$3:$B$56</c:f>
              <c:numCache>
                <c:formatCode>0.0</c:formatCode>
                <c:ptCount val="54"/>
                <c:pt idx="0">
                  <c:v>7.6</c:v>
                </c:pt>
                <c:pt idx="1">
                  <c:v>8.3000000000000007</c:v>
                </c:pt>
                <c:pt idx="2">
                  <c:v>8.3104150069705405</c:v>
                </c:pt>
                <c:pt idx="3">
                  <c:v>7.692864533357163</c:v>
                </c:pt>
                <c:pt idx="4">
                  <c:v>8.3389616162958387</c:v>
                </c:pt>
                <c:pt idx="5">
                  <c:v>7.5358061393304672</c:v>
                </c:pt>
                <c:pt idx="6">
                  <c:v>7.6819300649815521</c:v>
                </c:pt>
                <c:pt idx="7">
                  <c:v>7.7876216042233199</c:v>
                </c:pt>
                <c:pt idx="8">
                  <c:v>7.4877712414200897</c:v>
                </c:pt>
                <c:pt idx="9">
                  <c:v>7.3777968155607043</c:v>
                </c:pt>
                <c:pt idx="10">
                  <c:v>7.2639361861206897</c:v>
                </c:pt>
                <c:pt idx="11">
                  <c:v>7.5766754569978287</c:v>
                </c:pt>
                <c:pt idx="12">
                  <c:v>7.4549642193791055</c:v>
                </c:pt>
                <c:pt idx="13">
                  <c:v>7.324145168483013</c:v>
                </c:pt>
                <c:pt idx="14">
                  <c:v>7.2148892024366189</c:v>
                </c:pt>
                <c:pt idx="15">
                  <c:v>7.368075495279947</c:v>
                </c:pt>
                <c:pt idx="16">
                  <c:v>6.8965233266821047</c:v>
                </c:pt>
                <c:pt idx="17">
                  <c:v>7.1948120676613856</c:v>
                </c:pt>
                <c:pt idx="18">
                  <c:v>7.1530117814022889</c:v>
                </c:pt>
                <c:pt idx="19">
                  <c:v>7.7</c:v>
                </c:pt>
                <c:pt idx="20">
                  <c:v>7.1</c:v>
                </c:pt>
                <c:pt idx="21">
                  <c:v>7.0869932133759921</c:v>
                </c:pt>
                <c:pt idx="22">
                  <c:v>6.6615382052625876</c:v>
                </c:pt>
                <c:pt idx="23">
                  <c:v>7.4788999378129972</c:v>
                </c:pt>
                <c:pt idx="24">
                  <c:v>9.2023117921215949</c:v>
                </c:pt>
                <c:pt idx="25">
                  <c:v>10.001066780498078</c:v>
                </c:pt>
                <c:pt idx="26">
                  <c:v>9.87406536529347</c:v>
                </c:pt>
                <c:pt idx="27">
                  <c:v>9.7268223219900172</c:v>
                </c:pt>
                <c:pt idx="28">
                  <c:v>10.793109976935163</c:v>
                </c:pt>
                <c:pt idx="29">
                  <c:v>10.168364766602297</c:v>
                </c:pt>
                <c:pt idx="30">
                  <c:v>11.86907105185751</c:v>
                </c:pt>
                <c:pt idx="31">
                  <c:v>14.132508558678603</c:v>
                </c:pt>
                <c:pt idx="32">
                  <c:v>13.842381582667574</c:v>
                </c:pt>
                <c:pt idx="33">
                  <c:v>13.706438560839562</c:v>
                </c:pt>
                <c:pt idx="34">
                  <c:v>14.382530566693109</c:v>
                </c:pt>
                <c:pt idx="35">
                  <c:v>14.491902225367951</c:v>
                </c:pt>
                <c:pt idx="36">
                  <c:v>15.442100578900925</c:v>
                </c:pt>
                <c:pt idx="37">
                  <c:v>15.78149512964699</c:v>
                </c:pt>
                <c:pt idx="38">
                  <c:v>16.799472197677744</c:v>
                </c:pt>
                <c:pt idx="39">
                  <c:v>17.354864494413274</c:v>
                </c:pt>
                <c:pt idx="40">
                  <c:v>17.355047291145063</c:v>
                </c:pt>
                <c:pt idx="41">
                  <c:v>17.522026800955462</c:v>
                </c:pt>
                <c:pt idx="42">
                  <c:v>18.051823721235177</c:v>
                </c:pt>
                <c:pt idx="43">
                  <c:v>18.783759553703447</c:v>
                </c:pt>
                <c:pt idx="44">
                  <c:v>18.764729866896062</c:v>
                </c:pt>
                <c:pt idx="45">
                  <c:v>18.911084016126566</c:v>
                </c:pt>
                <c:pt idx="46">
                  <c:v>19.890610614420094</c:v>
                </c:pt>
                <c:pt idx="47">
                  <c:v>20.096915874725862</c:v>
                </c:pt>
                <c:pt idx="48">
                  <c:v>21.427565253651892</c:v>
                </c:pt>
                <c:pt idx="49">
                  <c:v>20.486581767473226</c:v>
                </c:pt>
                <c:pt idx="50">
                  <c:v>21.624794647384583</c:v>
                </c:pt>
                <c:pt idx="51">
                  <c:v>20.647273324393353</c:v>
                </c:pt>
                <c:pt idx="52">
                  <c:v>19.894720039078145</c:v>
                </c:pt>
                <c:pt idx="53">
                  <c:v>20.4072147403595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07-4C67-84C9-736838CED65A}"/>
            </c:ext>
          </c:extLst>
        </c:ser>
        <c:ser>
          <c:idx val="1"/>
          <c:order val="1"/>
          <c:tx>
            <c:strRef>
              <c:f>shiller_pe_abra_idosor!$C$2</c:f>
              <c:strCache>
                <c:ptCount val="1"/>
                <c:pt idx="0">
                  <c:v>CETOP20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shiller_pe_abra_idosor!$A$3:$A$56</c:f>
              <c:numCache>
                <c:formatCode>m/d/yyyy</c:formatCode>
                <c:ptCount val="54"/>
                <c:pt idx="0">
                  <c:v>41156</c:v>
                </c:pt>
                <c:pt idx="1">
                  <c:v>41187</c:v>
                </c:pt>
                <c:pt idx="2">
                  <c:v>41222</c:v>
                </c:pt>
                <c:pt idx="3">
                  <c:v>41260</c:v>
                </c:pt>
                <c:pt idx="4">
                  <c:v>41325</c:v>
                </c:pt>
                <c:pt idx="5">
                  <c:v>41367</c:v>
                </c:pt>
                <c:pt idx="6">
                  <c:v>41394</c:v>
                </c:pt>
                <c:pt idx="7">
                  <c:v>41425</c:v>
                </c:pt>
                <c:pt idx="8">
                  <c:v>41451</c:v>
                </c:pt>
                <c:pt idx="9">
                  <c:v>41493</c:v>
                </c:pt>
                <c:pt idx="10">
                  <c:v>41523</c:v>
                </c:pt>
                <c:pt idx="11">
                  <c:v>41548</c:v>
                </c:pt>
                <c:pt idx="12">
                  <c:v>41579</c:v>
                </c:pt>
                <c:pt idx="13">
                  <c:v>41610</c:v>
                </c:pt>
                <c:pt idx="14">
                  <c:v>41638</c:v>
                </c:pt>
                <c:pt idx="15">
                  <c:v>41670</c:v>
                </c:pt>
                <c:pt idx="16">
                  <c:v>41698</c:v>
                </c:pt>
                <c:pt idx="17">
                  <c:v>41729</c:v>
                </c:pt>
                <c:pt idx="18">
                  <c:v>41759</c:v>
                </c:pt>
                <c:pt idx="19">
                  <c:v>41820</c:v>
                </c:pt>
                <c:pt idx="20">
                  <c:v>41881</c:v>
                </c:pt>
                <c:pt idx="21">
                  <c:v>41922</c:v>
                </c:pt>
                <c:pt idx="22">
                  <c:v>42003</c:v>
                </c:pt>
                <c:pt idx="23">
                  <c:v>42079</c:v>
                </c:pt>
                <c:pt idx="24">
                  <c:v>42094</c:v>
                </c:pt>
                <c:pt idx="25">
                  <c:v>42186</c:v>
                </c:pt>
                <c:pt idx="26">
                  <c:v>42299</c:v>
                </c:pt>
                <c:pt idx="27">
                  <c:v>42307</c:v>
                </c:pt>
                <c:pt idx="28">
                  <c:v>42368</c:v>
                </c:pt>
                <c:pt idx="29">
                  <c:v>42411</c:v>
                </c:pt>
                <c:pt idx="30">
                  <c:v>42464</c:v>
                </c:pt>
                <c:pt idx="31">
                  <c:v>42464</c:v>
                </c:pt>
                <c:pt idx="32">
                  <c:v>42521</c:v>
                </c:pt>
                <c:pt idx="33">
                  <c:v>42551</c:v>
                </c:pt>
                <c:pt idx="34">
                  <c:v>42580</c:v>
                </c:pt>
                <c:pt idx="35">
                  <c:v>42639</c:v>
                </c:pt>
                <c:pt idx="36">
                  <c:v>42676</c:v>
                </c:pt>
                <c:pt idx="37">
                  <c:v>42711</c:v>
                </c:pt>
                <c:pt idx="38">
                  <c:v>42737</c:v>
                </c:pt>
                <c:pt idx="39">
                  <c:v>42776</c:v>
                </c:pt>
                <c:pt idx="40">
                  <c:v>42796</c:v>
                </c:pt>
                <c:pt idx="41">
                  <c:v>42829</c:v>
                </c:pt>
                <c:pt idx="42">
                  <c:v>42857</c:v>
                </c:pt>
                <c:pt idx="43">
                  <c:v>42888</c:v>
                </c:pt>
                <c:pt idx="44">
                  <c:v>42923</c:v>
                </c:pt>
                <c:pt idx="45">
                  <c:v>42948</c:v>
                </c:pt>
                <c:pt idx="46">
                  <c:v>42978</c:v>
                </c:pt>
                <c:pt idx="47">
                  <c:v>43007</c:v>
                </c:pt>
                <c:pt idx="48">
                  <c:v>43042</c:v>
                </c:pt>
                <c:pt idx="49">
                  <c:v>43081</c:v>
                </c:pt>
                <c:pt idx="50">
                  <c:v>43105</c:v>
                </c:pt>
                <c:pt idx="51">
                  <c:v>43140</c:v>
                </c:pt>
                <c:pt idx="52">
                  <c:v>43161</c:v>
                </c:pt>
                <c:pt idx="53">
                  <c:v>43193</c:v>
                </c:pt>
              </c:numCache>
            </c:numRef>
          </c:cat>
          <c:val>
            <c:numRef>
              <c:f>shiller_pe_abra_idosor!$C$3:$C$56</c:f>
              <c:numCache>
                <c:formatCode>0.0</c:formatCode>
                <c:ptCount val="54"/>
                <c:pt idx="0">
                  <c:v>9.4</c:v>
                </c:pt>
                <c:pt idx="1">
                  <c:v>10.1</c:v>
                </c:pt>
                <c:pt idx="2">
                  <c:v>9.9191443687779834</c:v>
                </c:pt>
                <c:pt idx="3">
                  <c:v>10.327530466834769</c:v>
                </c:pt>
                <c:pt idx="4">
                  <c:v>10.148380713614346</c:v>
                </c:pt>
                <c:pt idx="5">
                  <c:v>9.3698052844593143</c:v>
                </c:pt>
                <c:pt idx="6">
                  <c:v>9.3799949760095895</c:v>
                </c:pt>
                <c:pt idx="7">
                  <c:v>9.8083410671712858</c:v>
                </c:pt>
                <c:pt idx="8">
                  <c:v>8.8294737166708579</c:v>
                </c:pt>
                <c:pt idx="9">
                  <c:v>9.317695102187745</c:v>
                </c:pt>
                <c:pt idx="10">
                  <c:v>9.0731718174894667</c:v>
                </c:pt>
                <c:pt idx="11">
                  <c:v>9.7615674775555767</c:v>
                </c:pt>
                <c:pt idx="12">
                  <c:v>10.251191915846702</c:v>
                </c:pt>
                <c:pt idx="13">
                  <c:v>10.1</c:v>
                </c:pt>
                <c:pt idx="14">
                  <c:v>9.7879028811503286</c:v>
                </c:pt>
                <c:pt idx="15">
                  <c:v>9.7595449249292034</c:v>
                </c:pt>
                <c:pt idx="16">
                  <c:v>10.264492511813312</c:v>
                </c:pt>
                <c:pt idx="17">
                  <c:v>10.237798966430347</c:v>
                </c:pt>
                <c:pt idx="18">
                  <c:v>10.224874182677416</c:v>
                </c:pt>
                <c:pt idx="19">
                  <c:v>10</c:v>
                </c:pt>
                <c:pt idx="20">
                  <c:v>9.9</c:v>
                </c:pt>
                <c:pt idx="21">
                  <c:v>9.8233509563961778</c:v>
                </c:pt>
                <c:pt idx="22">
                  <c:v>9.692842654374104</c:v>
                </c:pt>
                <c:pt idx="23">
                  <c:v>10.065767562601753</c:v>
                </c:pt>
                <c:pt idx="24">
                  <c:v>11.363764870088332</c:v>
                </c:pt>
                <c:pt idx="25">
                  <c:v>11.233320606278133</c:v>
                </c:pt>
                <c:pt idx="26">
                  <c:v>10.316212197695416</c:v>
                </c:pt>
                <c:pt idx="27">
                  <c:v>10.266678034030985</c:v>
                </c:pt>
                <c:pt idx="28">
                  <c:v>10.080474290788406</c:v>
                </c:pt>
                <c:pt idx="29">
                  <c:v>9.1845170001736758</c:v>
                </c:pt>
                <c:pt idx="30">
                  <c:v>10.361443817116891</c:v>
                </c:pt>
                <c:pt idx="31">
                  <c:v>10.361443817116891</c:v>
                </c:pt>
                <c:pt idx="32">
                  <c:v>10.744444523001501</c:v>
                </c:pt>
                <c:pt idx="33">
                  <c:v>10.157397821619401</c:v>
                </c:pt>
                <c:pt idx="34">
                  <c:v>10.557957761483321</c:v>
                </c:pt>
                <c:pt idx="35">
                  <c:v>10.629814823231923</c:v>
                </c:pt>
                <c:pt idx="36">
                  <c:v>10.87547016278419</c:v>
                </c:pt>
                <c:pt idx="37">
                  <c:v>11.234735511899974</c:v>
                </c:pt>
                <c:pt idx="38">
                  <c:v>11.707137013005296</c:v>
                </c:pt>
                <c:pt idx="39">
                  <c:v>12.525273697438868</c:v>
                </c:pt>
                <c:pt idx="40">
                  <c:v>13.069954339263591</c:v>
                </c:pt>
                <c:pt idx="41">
                  <c:v>13.618916418779301</c:v>
                </c:pt>
                <c:pt idx="42">
                  <c:v>14.34959032982168</c:v>
                </c:pt>
                <c:pt idx="43">
                  <c:v>14.3081825289172</c:v>
                </c:pt>
                <c:pt idx="44">
                  <c:v>14.220037182558206</c:v>
                </c:pt>
                <c:pt idx="45">
                  <c:v>14.611243506774866</c:v>
                </c:pt>
                <c:pt idx="46">
                  <c:v>14.996155429917122</c:v>
                </c:pt>
                <c:pt idx="47">
                  <c:v>15.417392916326342</c:v>
                </c:pt>
                <c:pt idx="48">
                  <c:v>15.693342198392946</c:v>
                </c:pt>
                <c:pt idx="49">
                  <c:v>15.17051533379075</c:v>
                </c:pt>
                <c:pt idx="50">
                  <c:v>15.915338038266508</c:v>
                </c:pt>
                <c:pt idx="51">
                  <c:v>15.458909739519942</c:v>
                </c:pt>
                <c:pt idx="52">
                  <c:v>15.382675998779698</c:v>
                </c:pt>
                <c:pt idx="53">
                  <c:v>14.522629202434004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707-4C67-84C9-736838CED6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1099680"/>
        <c:axId val="1"/>
      </c:lineChart>
      <c:dateAx>
        <c:axId val="161099680"/>
        <c:scaling>
          <c:orientation val="minMax"/>
        </c:scaling>
        <c:delete val="0"/>
        <c:axPos val="b"/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hu-HU"/>
          </a:p>
        </c:txPr>
        <c:crossAx val="1"/>
        <c:crosses val="autoZero"/>
        <c:auto val="1"/>
        <c:lblOffset val="100"/>
        <c:baseTimeUnit val="days"/>
      </c:date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hu-HU"/>
          </a:p>
        </c:txPr>
        <c:crossAx val="16109968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5.7973505430967423E-2"/>
          <c:y val="0.90917296327874642"/>
          <c:w val="0.84641047776004741"/>
          <c:h val="9.0827000739620786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6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hu-H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hu-H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 sz="2400" b="1" dirty="0"/>
              <a:t>CAPE és P/E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Munka1!$E$10</c:f>
              <c:strCache>
                <c:ptCount val="1"/>
                <c:pt idx="0">
                  <c:v>CAPE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Munka1!$C$11:$C$18</c:f>
              <c:strCache>
                <c:ptCount val="8"/>
                <c:pt idx="0">
                  <c:v>Oroszo.</c:v>
                </c:pt>
                <c:pt idx="1">
                  <c:v>Cseho.</c:v>
                </c:pt>
                <c:pt idx="2">
                  <c:v>Kína</c:v>
                </c:pt>
                <c:pt idx="3">
                  <c:v>Olaszo.</c:v>
                </c:pt>
                <c:pt idx="4">
                  <c:v>Magyaro.</c:v>
                </c:pt>
                <c:pt idx="5">
                  <c:v>Lengyelo.</c:v>
                </c:pt>
                <c:pt idx="6">
                  <c:v>Németo.</c:v>
                </c:pt>
                <c:pt idx="7">
                  <c:v>USA</c:v>
                </c:pt>
              </c:strCache>
            </c:strRef>
          </c:cat>
          <c:val>
            <c:numRef>
              <c:f>Munka1!$E$11:$E$18</c:f>
              <c:numCache>
                <c:formatCode>General</c:formatCode>
                <c:ptCount val="8"/>
                <c:pt idx="0">
                  <c:v>6.3</c:v>
                </c:pt>
                <c:pt idx="1">
                  <c:v>10</c:v>
                </c:pt>
                <c:pt idx="2">
                  <c:v>18.2</c:v>
                </c:pt>
                <c:pt idx="3">
                  <c:v>17.7</c:v>
                </c:pt>
                <c:pt idx="4">
                  <c:v>14.9</c:v>
                </c:pt>
                <c:pt idx="5">
                  <c:v>11.7</c:v>
                </c:pt>
                <c:pt idx="6">
                  <c:v>19.600000000000001</c:v>
                </c:pt>
                <c:pt idx="7">
                  <c:v>29.8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BA-417A-9006-0D6E582EB904}"/>
            </c:ext>
          </c:extLst>
        </c:ser>
        <c:ser>
          <c:idx val="2"/>
          <c:order val="2"/>
          <c:tx>
            <c:strRef>
              <c:f>Munka1!$F$10</c:f>
              <c:strCache>
                <c:ptCount val="1"/>
                <c:pt idx="0">
                  <c:v>P/E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Munka1!$C$11:$C$18</c:f>
              <c:strCache>
                <c:ptCount val="8"/>
                <c:pt idx="0">
                  <c:v>Oroszo.</c:v>
                </c:pt>
                <c:pt idx="1">
                  <c:v>Cseho.</c:v>
                </c:pt>
                <c:pt idx="2">
                  <c:v>Kína</c:v>
                </c:pt>
                <c:pt idx="3">
                  <c:v>Olaszo.</c:v>
                </c:pt>
                <c:pt idx="4">
                  <c:v>Magyaro.</c:v>
                </c:pt>
                <c:pt idx="5">
                  <c:v>Lengyelo.</c:v>
                </c:pt>
                <c:pt idx="6">
                  <c:v>Németo.</c:v>
                </c:pt>
                <c:pt idx="7">
                  <c:v>USA</c:v>
                </c:pt>
              </c:strCache>
            </c:strRef>
          </c:cat>
          <c:val>
            <c:numRef>
              <c:f>Munka1!$F$11:$F$18</c:f>
              <c:numCache>
                <c:formatCode>General</c:formatCode>
                <c:ptCount val="8"/>
                <c:pt idx="0">
                  <c:v>7.7</c:v>
                </c:pt>
                <c:pt idx="1">
                  <c:v>13.3</c:v>
                </c:pt>
                <c:pt idx="2">
                  <c:v>7.9</c:v>
                </c:pt>
                <c:pt idx="3">
                  <c:v>16.2</c:v>
                </c:pt>
                <c:pt idx="4">
                  <c:v>10.199999999999999</c:v>
                </c:pt>
                <c:pt idx="5">
                  <c:v>11.7</c:v>
                </c:pt>
                <c:pt idx="6">
                  <c:v>14.3</c:v>
                </c:pt>
                <c:pt idx="7">
                  <c:v>21.8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BA-417A-9006-0D6E582EB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2979376"/>
        <c:axId val="31048757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Munka1!$D$10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Munka1!$C$11:$C$18</c15:sqref>
                        </c15:formulaRef>
                      </c:ext>
                    </c:extLst>
                    <c:strCache>
                      <c:ptCount val="8"/>
                      <c:pt idx="0">
                        <c:v>Oroszo.</c:v>
                      </c:pt>
                      <c:pt idx="1">
                        <c:v>Cseho.</c:v>
                      </c:pt>
                      <c:pt idx="2">
                        <c:v>Kína</c:v>
                      </c:pt>
                      <c:pt idx="3">
                        <c:v>Olaszo.</c:v>
                      </c:pt>
                      <c:pt idx="4">
                        <c:v>Magyaro.</c:v>
                      </c:pt>
                      <c:pt idx="5">
                        <c:v>Lengyelo.</c:v>
                      </c:pt>
                      <c:pt idx="6">
                        <c:v>Németo.</c:v>
                      </c:pt>
                      <c:pt idx="7">
                        <c:v>USA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Munka1!$D$11:$D$18</c15:sqref>
                        </c15:formulaRef>
                      </c:ext>
                    </c:extLst>
                    <c:numCache>
                      <c:formatCode>General</c:formatCode>
                      <c:ptCount val="8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7DBA-417A-9006-0D6E582EB904}"/>
                  </c:ext>
                </c:extLst>
              </c15:ser>
            </c15:filteredBarSeries>
          </c:ext>
        </c:extLst>
      </c:barChart>
      <c:catAx>
        <c:axId val="462979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310487576"/>
        <c:crosses val="autoZero"/>
        <c:auto val="1"/>
        <c:lblAlgn val="ctr"/>
        <c:lblOffset val="100"/>
        <c:noMultiLvlLbl val="0"/>
      </c:catAx>
      <c:valAx>
        <c:axId val="310487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462979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847E3-75D6-4481-8038-CF23111DA957}" type="datetimeFigureOut">
              <a:rPr lang="hu-HU" smtClean="0"/>
              <a:t>2018.04.26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C3B1A-017C-4ADC-9CAD-08D5ED560D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139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zdő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260115" y="6280374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299C9AA-5B20-4A89-BB75-79369C8C941B}" type="datetime1">
              <a:rPr lang="hu-HU" smtClean="0"/>
              <a:pPr/>
              <a:t>2018.04.26</a:t>
            </a:fld>
            <a:endParaRPr lang="hu-H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781475" y="2235602"/>
            <a:ext cx="5156353" cy="873970"/>
          </a:xfrm>
          <a:prstGeom prst="rect">
            <a:avLst/>
          </a:prstGeom>
        </p:spPr>
        <p:txBody>
          <a:bodyPr/>
          <a:lstStyle>
            <a:lvl1pPr>
              <a:defRPr lang="en-US" sz="3200" b="1" kern="1200" dirty="0" smtClean="0">
                <a:solidFill>
                  <a:schemeClr val="bg1"/>
                </a:solidFill>
                <a:latin typeface="Work Sans SemiBold" panose="00000700000000000000" pitchFamily="50" charset="-18"/>
                <a:ea typeface="+mn-ea"/>
                <a:cs typeface="Arial" panose="020B0604020202020204" pitchFamily="34" charset="0"/>
              </a:defRPr>
            </a:lvl1pPr>
            <a:lvl2pPr marL="0" indent="0">
              <a:buNone/>
              <a:defRPr lang="en-US" sz="2000" kern="1200" dirty="0" smtClean="0">
                <a:solidFill>
                  <a:schemeClr val="bg1">
                    <a:lumMod val="75000"/>
                  </a:schemeClr>
                </a:solidFill>
                <a:latin typeface="Work Sans Light" panose="00000400000000000000" pitchFamily="50" charset="-18"/>
                <a:ea typeface="+mn-ea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781475" y="3962909"/>
            <a:ext cx="5043622" cy="5143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1800">
                <a:solidFill>
                  <a:schemeClr val="bg1"/>
                </a:solidFill>
                <a:latin typeface="Work Sans Medium" panose="00000600000000000000" pitchFamily="50" charset="-18"/>
              </a:defRPr>
            </a:lvl1pPr>
          </a:lstStyle>
          <a:p>
            <a:r>
              <a:rPr lang="hu-HU" dirty="0"/>
              <a:t>XY company 2016. Budapest</a:t>
            </a:r>
          </a:p>
        </p:txBody>
      </p:sp>
    </p:spTree>
    <p:extLst>
      <p:ext uri="{BB962C8B-B14F-4D97-AF65-F5344CB8AC3E}">
        <p14:creationId xmlns:p14="http://schemas.microsoft.com/office/powerpoint/2010/main" val="246021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zöveg és hasáb címm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410" y="987425"/>
            <a:ext cx="3932237" cy="1069975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410" y="2057401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Work Sans Light" panose="00000400000000000000" pitchFamily="50" charset="-18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520778" y="1"/>
            <a:ext cx="8833022" cy="632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kern="1200" cap="all" baseline="0" smtClean="0">
                <a:solidFill>
                  <a:schemeClr val="bg1"/>
                </a:solidFill>
                <a:latin typeface="Work Sans SemiBold" panose="00000700000000000000" pitchFamily="50" charset="-18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5793406" y="6063796"/>
            <a:ext cx="4302210" cy="542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lang="hu-HU" sz="1200" kern="1200" dirty="0">
                <a:solidFill>
                  <a:srgbClr val="BFBFBF"/>
                </a:solidFill>
                <a:latin typeface="Work Sans Light" panose="00000400000000000000" pitchFamily="50" charset="-18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/>
              <a:t>XY company 2016. Budapest</a:t>
            </a:r>
          </a:p>
        </p:txBody>
      </p:sp>
    </p:spTree>
    <p:extLst>
      <p:ext uri="{BB962C8B-B14F-4D97-AF65-F5344CB8AC3E}">
        <p14:creationId xmlns:p14="http://schemas.microsoft.com/office/powerpoint/2010/main" val="288081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zöveg és ké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93" y="987425"/>
            <a:ext cx="3932237" cy="1069975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Work Sans Light" panose="00000400000000000000" pitchFamily="50" charset="-1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1993" y="2057401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Work Sans Light" panose="00000400000000000000" pitchFamily="50" charset="-18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520778" y="1"/>
            <a:ext cx="8833022" cy="632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kern="1200" cap="all" baseline="0" smtClean="0">
                <a:solidFill>
                  <a:schemeClr val="bg1"/>
                </a:solidFill>
                <a:latin typeface="Work Sans SemiBold" panose="00000700000000000000" pitchFamily="50" charset="-18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5793406" y="6063796"/>
            <a:ext cx="4302210" cy="542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lang="hu-HU" sz="1200" kern="1200" dirty="0">
                <a:solidFill>
                  <a:srgbClr val="BFBFBF"/>
                </a:solidFill>
                <a:latin typeface="Work Sans Light" panose="00000400000000000000" pitchFamily="50" charset="-18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/>
              <a:t>XY company 2016. Budapest</a:t>
            </a:r>
          </a:p>
        </p:txBody>
      </p:sp>
    </p:spTree>
    <p:extLst>
      <p:ext uri="{BB962C8B-B14F-4D97-AF65-F5344CB8AC3E}">
        <p14:creationId xmlns:p14="http://schemas.microsoft.com/office/powerpoint/2010/main" val="2088372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NAL_SLIDE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8" descr="KEZ_shutterstock_644934397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9" b="7869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3" name="Rectángulo 5"/>
          <p:cNvSpPr/>
          <p:nvPr userDrawn="1"/>
        </p:nvSpPr>
        <p:spPr>
          <a:xfrm>
            <a:off x="2421318" y="663389"/>
            <a:ext cx="8726108" cy="5531224"/>
          </a:xfrm>
          <a:prstGeom prst="rect">
            <a:avLst/>
          </a:prstGeom>
          <a:solidFill>
            <a:srgbClr val="0E1942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351">
              <a:latin typeface="Museo Sans 500" charset="0"/>
              <a:ea typeface="Museo Sans 500" charset="0"/>
              <a:cs typeface="Museo Sans 500" charset="0"/>
            </a:endParaRPr>
          </a:p>
        </p:txBody>
      </p:sp>
      <p:sp>
        <p:nvSpPr>
          <p:cNvPr id="24" name="Rectángulo 2"/>
          <p:cNvSpPr/>
          <p:nvPr userDrawn="1"/>
        </p:nvSpPr>
        <p:spPr bwMode="auto">
          <a:xfrm>
            <a:off x="2421318" y="663388"/>
            <a:ext cx="8726108" cy="5531224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xtLst/>
        </p:spPr>
        <p:txBody>
          <a:bodyPr vert="horz" wrap="square" lIns="91440" tIns="45721" rIns="91440" bIns="45721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_tradnl" sz="1351">
              <a:latin typeface="Museo Sans 500" charset="0"/>
              <a:ea typeface="Museo Sans 500" charset="0"/>
              <a:cs typeface="Museo Sans 500" charset="0"/>
            </a:endParaRP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855148" y="1506495"/>
            <a:ext cx="5438293" cy="1881717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4800" b="0" i="0">
                <a:solidFill>
                  <a:schemeClr val="bg1"/>
                </a:solidFill>
                <a:latin typeface="Museo Sans 500" charset="0"/>
                <a:ea typeface="Museo Sans 500" charset="0"/>
                <a:cs typeface="Museo Sans 500" charset="0"/>
              </a:defRPr>
            </a:lvl1pPr>
            <a:lvl2pPr marL="457189" indent="0">
              <a:buNone/>
              <a:defRPr b="0" i="0">
                <a:solidFill>
                  <a:schemeClr val="bg1"/>
                </a:solidFill>
                <a:latin typeface="Museo Sans 500" charset="0"/>
                <a:ea typeface="Museo Sans 500" charset="0"/>
                <a:cs typeface="Museo Sans 500" charset="0"/>
              </a:defRPr>
            </a:lvl2pPr>
            <a:lvl3pPr marL="914377" indent="0">
              <a:buNone/>
              <a:defRPr b="0" i="0">
                <a:solidFill>
                  <a:schemeClr val="bg1"/>
                </a:solidFill>
                <a:latin typeface="Museo Sans 500" charset="0"/>
                <a:ea typeface="Museo Sans 500" charset="0"/>
                <a:cs typeface="Museo Sans 500" charset="0"/>
              </a:defRPr>
            </a:lvl3pPr>
            <a:lvl4pPr marL="1371566" indent="0">
              <a:buNone/>
              <a:defRPr b="0" i="0">
                <a:solidFill>
                  <a:schemeClr val="bg1"/>
                </a:solidFill>
                <a:latin typeface="Museo Sans 500" charset="0"/>
                <a:ea typeface="Museo Sans 500" charset="0"/>
                <a:cs typeface="Museo Sans 500" charset="0"/>
              </a:defRPr>
            </a:lvl4pPr>
            <a:lvl5pPr marL="1828754" indent="0">
              <a:buNone/>
              <a:defRPr b="0" i="0">
                <a:solidFill>
                  <a:schemeClr val="bg1"/>
                </a:solidFill>
                <a:latin typeface="Museo Sans 500" charset="0"/>
                <a:ea typeface="Museo Sans 500" charset="0"/>
                <a:cs typeface="Museo Sans 50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5" name="Picture 24" descr="OK_logo_feher hol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77" y="663388"/>
            <a:ext cx="1449719" cy="71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5415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83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4" descr="kek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959" y="0"/>
            <a:ext cx="12191999" cy="6858000"/>
          </a:xfrm>
          <a:prstGeom prst="rect">
            <a:avLst/>
          </a:prstGeom>
        </p:spPr>
      </p:pic>
      <p:sp>
        <p:nvSpPr>
          <p:cNvPr id="9" name="Rectángulo 3"/>
          <p:cNvSpPr/>
          <p:nvPr userDrawn="1"/>
        </p:nvSpPr>
        <p:spPr>
          <a:xfrm>
            <a:off x="1804720" y="5361639"/>
            <a:ext cx="1790120" cy="6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351">
              <a:latin typeface="Museo Sans 500" charset="0"/>
              <a:ea typeface="Museo Sans 500" charset="0"/>
              <a:cs typeface="Museo Sans 500" charset="0"/>
            </a:endParaRPr>
          </a:p>
        </p:txBody>
      </p:sp>
      <p:sp>
        <p:nvSpPr>
          <p:cNvPr id="10" name="Rectángulo 5"/>
          <p:cNvSpPr/>
          <p:nvPr userDrawn="1"/>
        </p:nvSpPr>
        <p:spPr bwMode="auto">
          <a:xfrm>
            <a:off x="1044573" y="772315"/>
            <a:ext cx="6486763" cy="5257676"/>
          </a:xfrm>
          <a:prstGeom prst="rect">
            <a:avLst/>
          </a:prstGeom>
          <a:noFill/>
          <a:ln w="38100">
            <a:solidFill>
              <a:srgbClr val="B40F2D"/>
            </a:solidFill>
          </a:ln>
          <a:extLst/>
        </p:spPr>
        <p:txBody>
          <a:bodyPr vert="horz" wrap="square" lIns="91440" tIns="45721" rIns="91440" bIns="45721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_tradnl" sz="1351">
              <a:latin typeface="Museo Sans 500" charset="0"/>
              <a:ea typeface="Museo Sans 500" charset="0"/>
              <a:cs typeface="Museo Sans 500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655234" y="3327400"/>
            <a:ext cx="5438293" cy="1881717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4800" b="0" i="0">
                <a:solidFill>
                  <a:schemeClr val="bg1"/>
                </a:solidFill>
                <a:latin typeface="Museo Sans 500" charset="0"/>
                <a:ea typeface="Museo Sans 500" charset="0"/>
                <a:cs typeface="Museo Sans 500" charset="0"/>
              </a:defRPr>
            </a:lvl1pPr>
            <a:lvl2pPr marL="457189" indent="0">
              <a:buNone/>
              <a:defRPr b="0" i="0">
                <a:solidFill>
                  <a:schemeClr val="bg1"/>
                </a:solidFill>
                <a:latin typeface="Museo Sans 500" charset="0"/>
                <a:ea typeface="Museo Sans 500" charset="0"/>
                <a:cs typeface="Museo Sans 500" charset="0"/>
              </a:defRPr>
            </a:lvl2pPr>
            <a:lvl3pPr marL="914377" indent="0">
              <a:buNone/>
              <a:defRPr b="0" i="0">
                <a:solidFill>
                  <a:schemeClr val="bg1"/>
                </a:solidFill>
                <a:latin typeface="Museo Sans 500" charset="0"/>
                <a:ea typeface="Museo Sans 500" charset="0"/>
                <a:cs typeface="Museo Sans 500" charset="0"/>
              </a:defRPr>
            </a:lvl3pPr>
            <a:lvl4pPr marL="1371566" indent="0">
              <a:buNone/>
              <a:defRPr b="0" i="0">
                <a:solidFill>
                  <a:schemeClr val="bg1"/>
                </a:solidFill>
                <a:latin typeface="Museo Sans 500" charset="0"/>
                <a:ea typeface="Museo Sans 500" charset="0"/>
                <a:cs typeface="Museo Sans 500" charset="0"/>
              </a:defRPr>
            </a:lvl4pPr>
            <a:lvl5pPr marL="1828754" indent="0">
              <a:buNone/>
              <a:defRPr b="0" i="0">
                <a:solidFill>
                  <a:schemeClr val="bg1"/>
                </a:solidFill>
                <a:latin typeface="Museo Sans 500" charset="0"/>
                <a:ea typeface="Museo Sans 500" charset="0"/>
                <a:cs typeface="Museo Sans 50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4" name="Picture 13" descr="OK_logo_feher hol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721" y="1442689"/>
            <a:ext cx="1852041" cy="9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86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8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Calibri" panose="020F0502020204030204" pitchFamily="34" charset="0"/>
              <a:buChar char="-"/>
              <a:defRPr/>
            </a:lvl1pPr>
            <a:lvl2pPr marL="685800" indent="-228600">
              <a:buFont typeface="Calibri" panose="020F0502020204030204" pitchFamily="34" charset="0"/>
              <a:buChar char="-"/>
              <a:defRPr/>
            </a:lvl2pPr>
            <a:lvl3pPr marL="1143000" indent="-228600">
              <a:buFont typeface="Calibri" panose="020F0502020204030204" pitchFamily="34" charset="0"/>
              <a:buChar char="-"/>
              <a:defRPr/>
            </a:lvl3pPr>
            <a:lvl4pPr marL="1600200" indent="-228600">
              <a:buFont typeface="Calibri" panose="020F0502020204030204" pitchFamily="34" charset="0"/>
              <a:buChar char="-"/>
              <a:defRPr/>
            </a:lvl4pPr>
            <a:lvl5pPr marL="2057400" indent="-228600">
              <a:buFont typeface="Calibri" panose="020F0502020204030204" pitchFamily="34" charset="0"/>
              <a:buChar char="-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dirty="0"/>
              <a:t>XY company 2016. Budapest</a:t>
            </a:r>
          </a:p>
        </p:txBody>
      </p:sp>
    </p:spTree>
    <p:extLst>
      <p:ext uri="{BB962C8B-B14F-4D97-AF65-F5344CB8AC3E}">
        <p14:creationId xmlns:p14="http://schemas.microsoft.com/office/powerpoint/2010/main" val="4044047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 közé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154" y="1249363"/>
            <a:ext cx="1030464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9154" y="3729038"/>
            <a:ext cx="10304646" cy="1655762"/>
          </a:xfrm>
        </p:spPr>
        <p:txBody>
          <a:bodyPr/>
          <a:lstStyle>
            <a:lvl1pPr marL="0" indent="0" algn="ctr">
              <a:buNone/>
              <a:defRPr sz="2400">
                <a:latin typeface="Work Sans Light" panose="00000400000000000000" pitchFamily="50" charset="-1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dirty="0"/>
              <a:t>XY company 2016. Budapest</a:t>
            </a:r>
          </a:p>
        </p:txBody>
      </p:sp>
    </p:spTree>
    <p:extLst>
      <p:ext uri="{BB962C8B-B14F-4D97-AF65-F5344CB8AC3E}">
        <p14:creationId xmlns:p14="http://schemas.microsoft.com/office/powerpoint/2010/main" val="57970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ím balra zá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404" y="1281371"/>
            <a:ext cx="1027904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404" y="4303135"/>
            <a:ext cx="1027904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Work Sans Light" panose="00000400000000000000" pitchFamily="50" charset="-18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686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zöveg 2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119" y="1446684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46684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5793406" y="6063796"/>
            <a:ext cx="4302210" cy="542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lang="hu-HU" sz="1200" kern="1200" dirty="0">
                <a:solidFill>
                  <a:srgbClr val="BFBFBF"/>
                </a:solidFill>
                <a:latin typeface="Work Sans Light" panose="00000400000000000000" pitchFamily="50" charset="-18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/>
              <a:t>XY company 2016. Budapest</a:t>
            </a:r>
          </a:p>
        </p:txBody>
      </p:sp>
    </p:spTree>
    <p:extLst>
      <p:ext uri="{BB962C8B-B14F-4D97-AF65-F5344CB8AC3E}">
        <p14:creationId xmlns:p14="http://schemas.microsoft.com/office/powerpoint/2010/main" val="117067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zöveg 2 hasáb címm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94" y="1278089"/>
            <a:ext cx="5157787" cy="823912"/>
          </a:xfrm>
        </p:spPr>
        <p:txBody>
          <a:bodyPr anchor="b"/>
          <a:lstStyle>
            <a:lvl1pPr marL="0" indent="0" algn="l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93" y="2307409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612" y="1278733"/>
            <a:ext cx="5183188" cy="823912"/>
          </a:xfrm>
        </p:spPr>
        <p:txBody>
          <a:bodyPr anchor="b"/>
          <a:lstStyle>
            <a:lvl1pPr marL="0" indent="0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2308181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94270" y="109060"/>
            <a:ext cx="8833022" cy="57150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14" name="Footer Placeholder 4"/>
          <p:cNvSpPr txBox="1">
            <a:spLocks/>
          </p:cNvSpPr>
          <p:nvPr userDrawn="1"/>
        </p:nvSpPr>
        <p:spPr>
          <a:xfrm>
            <a:off x="5793406" y="6063796"/>
            <a:ext cx="4302210" cy="542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lang="hu-HU" sz="1200" kern="1200" dirty="0">
                <a:solidFill>
                  <a:srgbClr val="BFBFBF"/>
                </a:solidFill>
                <a:latin typeface="Work Sans Light" panose="00000400000000000000" pitchFamily="50" charset="-18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/>
              <a:t>XY company 2016. Budapest</a:t>
            </a:r>
          </a:p>
        </p:txBody>
      </p:sp>
    </p:spTree>
    <p:extLst>
      <p:ext uri="{BB962C8B-B14F-4D97-AF65-F5344CB8AC3E}">
        <p14:creationId xmlns:p14="http://schemas.microsoft.com/office/powerpoint/2010/main" val="3703015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5793406" y="6063796"/>
            <a:ext cx="4302210" cy="542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lang="hu-HU" sz="1200" kern="1200" dirty="0">
                <a:solidFill>
                  <a:srgbClr val="BFBFBF"/>
                </a:solidFill>
                <a:latin typeface="Work Sans Light" panose="00000400000000000000" pitchFamily="50" charset="-18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/>
              <a:t>XY company 2016. Budapest</a:t>
            </a:r>
          </a:p>
        </p:txBody>
      </p:sp>
    </p:spTree>
    <p:extLst>
      <p:ext uri="{BB962C8B-B14F-4D97-AF65-F5344CB8AC3E}">
        <p14:creationId xmlns:p14="http://schemas.microsoft.com/office/powerpoint/2010/main" val="1737082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4270" y="109060"/>
            <a:ext cx="8833022" cy="57150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5793406" y="6063796"/>
            <a:ext cx="4302210" cy="542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lang="hu-HU" sz="1200" kern="1200" dirty="0">
                <a:solidFill>
                  <a:srgbClr val="BFBFBF"/>
                </a:solidFill>
                <a:latin typeface="Work Sans Light" panose="00000400000000000000" pitchFamily="50" charset="-18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XY </a:t>
            </a:r>
            <a:r>
              <a:rPr lang="hu-HU" dirty="0" err="1"/>
              <a:t>company</a:t>
            </a:r>
            <a:r>
              <a:rPr lang="hu-HU" dirty="0"/>
              <a:t> 2016. Budapest</a:t>
            </a:r>
          </a:p>
        </p:txBody>
      </p:sp>
    </p:spTree>
    <p:extLst>
      <p:ext uri="{BB962C8B-B14F-4D97-AF65-F5344CB8AC3E}">
        <p14:creationId xmlns:p14="http://schemas.microsoft.com/office/powerpoint/2010/main" val="1941373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641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270" y="109060"/>
            <a:ext cx="8833022" cy="5715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270" y="1279421"/>
            <a:ext cx="108595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Click to edit Master text styles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20574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3406" y="6063796"/>
            <a:ext cx="4302210" cy="542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hu-HU" sz="1200" kern="1200" dirty="0">
                <a:solidFill>
                  <a:srgbClr val="BFBFBF"/>
                </a:solidFill>
                <a:latin typeface="Work Sans Light" panose="00000400000000000000" pitchFamily="50" charset="-18"/>
                <a:ea typeface="+mn-ea"/>
                <a:cs typeface="+mn-cs"/>
              </a:defRPr>
            </a:lvl1pPr>
          </a:lstStyle>
          <a:p>
            <a:r>
              <a:rPr lang="hu-HU" dirty="0"/>
              <a:t>XY company 2016. Budapest</a:t>
            </a:r>
          </a:p>
        </p:txBody>
      </p:sp>
    </p:spTree>
    <p:extLst>
      <p:ext uri="{BB962C8B-B14F-4D97-AF65-F5344CB8AC3E}">
        <p14:creationId xmlns:p14="http://schemas.microsoft.com/office/powerpoint/2010/main" val="31160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1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kern="1200" cap="all" baseline="0" smtClean="0">
          <a:solidFill>
            <a:schemeClr val="bg1"/>
          </a:solidFill>
          <a:latin typeface="Work Sans SemiBold" panose="00000700000000000000" pitchFamily="50" charset="-18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latin typeface="Work Sans SemiBold" panose="00000700000000000000" pitchFamily="50" charset="-18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Work Sans Medium" panose="00000600000000000000" pitchFamily="50" charset="-18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Work Sans Light" panose="00000400000000000000" pitchFamily="50" charset="-18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latin typeface="Work Sans Light" panose="00000400000000000000" pitchFamily="50" charset="-18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hu-HU" sz="1600" kern="1200" dirty="0">
          <a:solidFill>
            <a:schemeClr val="tx1"/>
          </a:solidFill>
          <a:latin typeface="Work Sans Light" panose="00000400000000000000" pitchFamily="50" charset="-18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emf"/><Relationship Id="rId7" Type="http://schemas.openxmlformats.org/officeDocument/2006/relationships/image" Target="../media/image19.gi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image" Target="../media/image16.emf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79864" y="2639983"/>
            <a:ext cx="6422907" cy="1881717"/>
          </a:xfrm>
        </p:spPr>
        <p:txBody>
          <a:bodyPr/>
          <a:lstStyle/>
          <a:p>
            <a:endParaRPr lang="hu-HU" dirty="0">
              <a:latin typeface="Arial" panose="020B0604020202020204" pitchFamily="34" charset="0"/>
            </a:endParaRPr>
          </a:p>
          <a:p>
            <a:r>
              <a:rPr lang="hu-HU" dirty="0">
                <a:latin typeface="Arial" panose="020B0604020202020204" pitchFamily="34" charset="0"/>
              </a:rPr>
              <a:t>Befektetések </a:t>
            </a:r>
            <a:br>
              <a:rPr lang="hu-HU" dirty="0">
                <a:latin typeface="Arial" panose="020B0604020202020204" pitchFamily="34" charset="0"/>
              </a:rPr>
            </a:br>
            <a:r>
              <a:rPr lang="hu-HU" dirty="0">
                <a:latin typeface="Arial" panose="020B0604020202020204" pitchFamily="34" charset="0"/>
              </a:rPr>
              <a:t>a HOLD-</a:t>
            </a:r>
            <a:r>
              <a:rPr lang="hu-HU" dirty="0" err="1">
                <a:latin typeface="Arial" panose="020B0604020202020204" pitchFamily="34" charset="0"/>
              </a:rPr>
              <a:t>on</a:t>
            </a:r>
            <a:endParaRPr lang="hu-HU" dirty="0">
              <a:latin typeface="Arial" panose="020B0604020202020204" pitchFamily="34" charset="0"/>
            </a:endParaRPr>
          </a:p>
          <a:p>
            <a:endParaRPr lang="hu-HU" sz="3733" dirty="0"/>
          </a:p>
        </p:txBody>
      </p:sp>
      <p:sp>
        <p:nvSpPr>
          <p:cNvPr id="3" name="Tartalom helye 2"/>
          <p:cNvSpPr txBox="1">
            <a:spLocks/>
          </p:cNvSpPr>
          <p:nvPr/>
        </p:nvSpPr>
        <p:spPr>
          <a:xfrm>
            <a:off x="983764" y="6092417"/>
            <a:ext cx="7344835" cy="68338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168021" indent="-168021" algn="l" defTabSz="672084" rtl="0" eaLnBrk="1" latinLnBrk="0" hangingPunct="1">
              <a:lnSpc>
                <a:spcPct val="90000"/>
              </a:lnSpc>
              <a:spcBef>
                <a:spcPts val="735"/>
              </a:spcBef>
              <a:buFont typeface="Arial" panose="020B0604020202020204" pitchFamily="34" charset="0"/>
              <a:buChar char="•"/>
              <a:defRPr sz="20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4063" indent="-168021" algn="l" defTabSz="672084" rtl="0" eaLnBrk="1" latinLnBrk="0" hangingPunct="1">
              <a:lnSpc>
                <a:spcPct val="90000"/>
              </a:lnSpc>
              <a:spcBef>
                <a:spcPts val="368"/>
              </a:spcBef>
              <a:buFont typeface="Arial" panose="020B0604020202020204" pitchFamily="34" charset="0"/>
              <a:buChar char="•"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40105" indent="-168021" algn="l" defTabSz="672084" rtl="0" eaLnBrk="1" latinLnBrk="0" hangingPunct="1">
              <a:lnSpc>
                <a:spcPct val="90000"/>
              </a:lnSpc>
              <a:spcBef>
                <a:spcPts val="368"/>
              </a:spcBef>
              <a:buFont typeface="Arial" panose="020B0604020202020204" pitchFamily="34" charset="0"/>
              <a:buChar char="•"/>
              <a:defRPr sz="14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6147" indent="-168021" algn="l" defTabSz="672084" rtl="0" eaLnBrk="1" latinLnBrk="0" hangingPunct="1">
              <a:lnSpc>
                <a:spcPct val="90000"/>
              </a:lnSpc>
              <a:spcBef>
                <a:spcPts val="368"/>
              </a:spcBef>
              <a:buFont typeface="Arial" panose="020B0604020202020204" pitchFamily="34" charset="0"/>
              <a:buChar char="•"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2189" indent="-168021" algn="l" defTabSz="672084" rtl="0" eaLnBrk="1" latinLnBrk="0" hangingPunct="1">
              <a:lnSpc>
                <a:spcPct val="90000"/>
              </a:lnSpc>
              <a:spcBef>
                <a:spcPts val="368"/>
              </a:spcBef>
              <a:buFont typeface="Arial" panose="020B0604020202020204" pitchFamily="34" charset="0"/>
              <a:buChar char="•"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48231" indent="-168021" algn="l" defTabSz="672084" rtl="0" eaLnBrk="1" latinLnBrk="0" hangingPunct="1">
              <a:lnSpc>
                <a:spcPct val="90000"/>
              </a:lnSpc>
              <a:spcBef>
                <a:spcPts val="368"/>
              </a:spcBef>
              <a:buFont typeface="Arial" panose="020B0604020202020204" pitchFamily="34" charset="0"/>
              <a:buChar char="•"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84273" indent="-168021" algn="l" defTabSz="672084" rtl="0" eaLnBrk="1" latinLnBrk="0" hangingPunct="1">
              <a:lnSpc>
                <a:spcPct val="90000"/>
              </a:lnSpc>
              <a:spcBef>
                <a:spcPts val="368"/>
              </a:spcBef>
              <a:buFont typeface="Arial" panose="020B0604020202020204" pitchFamily="34" charset="0"/>
              <a:buChar char="•"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315" indent="-168021" algn="l" defTabSz="672084" rtl="0" eaLnBrk="1" latinLnBrk="0" hangingPunct="1">
              <a:lnSpc>
                <a:spcPct val="90000"/>
              </a:lnSpc>
              <a:spcBef>
                <a:spcPts val="368"/>
              </a:spcBef>
              <a:buFont typeface="Arial" panose="020B0604020202020204" pitchFamily="34" charset="0"/>
              <a:buChar char="•"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6357" indent="-168021" algn="l" defTabSz="672084" rtl="0" eaLnBrk="1" latinLnBrk="0" hangingPunct="1">
              <a:lnSpc>
                <a:spcPct val="90000"/>
              </a:lnSpc>
              <a:spcBef>
                <a:spcPts val="368"/>
              </a:spcBef>
              <a:buFont typeface="Arial" panose="020B0604020202020204" pitchFamily="34" charset="0"/>
              <a:buChar char="•"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sz="1867" b="1" cap="small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BÉT Akadémia, 2018. 04. 25.</a:t>
            </a:r>
          </a:p>
        </p:txBody>
      </p:sp>
    </p:spTree>
    <p:extLst>
      <p:ext uri="{BB962C8B-B14F-4D97-AF65-F5344CB8AC3E}">
        <p14:creationId xmlns:p14="http://schemas.microsoft.com/office/powerpoint/2010/main" val="635167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E75D581-6D65-4409-80BB-7DD2339F0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900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26D19EDA-91D4-4576-9906-E680EDC10F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952"/>
            <a:ext cx="6172200" cy="3066848"/>
          </a:xfrm>
          <a:prstGeom prst="rect">
            <a:avLst/>
          </a:prstGeom>
        </p:spPr>
      </p:pic>
      <p:pic>
        <p:nvPicPr>
          <p:cNvPr id="3" name="Kép 2">
            <a:extLst>
              <a:ext uri="{FF2B5EF4-FFF2-40B4-BE49-F238E27FC236}">
                <a16:creationId xmlns:a16="http://schemas.microsoft.com/office/drawing/2014/main" id="{3B6060FF-9E02-401B-A556-3B52970B11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1" y="666952"/>
            <a:ext cx="6019800" cy="30668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87CFE421-6372-4487-80CB-2E85D9990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3733800"/>
            <a:ext cx="6172199" cy="3124200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1A298A65-C666-4018-8D61-A876954666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198" y="3733800"/>
            <a:ext cx="6019802" cy="3124200"/>
          </a:xfrm>
          <a:prstGeom prst="rect">
            <a:avLst/>
          </a:prstGeom>
        </p:spPr>
      </p:pic>
      <p:pic>
        <p:nvPicPr>
          <p:cNvPr id="7" name="Picture 18">
            <a:extLst>
              <a:ext uri="{FF2B5EF4-FFF2-40B4-BE49-F238E27FC236}">
                <a16:creationId xmlns:a16="http://schemas.microsoft.com/office/drawing/2014/main" id="{E3BE89A2-DA0B-4804-B238-5BF905EE8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970" y="4019550"/>
            <a:ext cx="2204250" cy="100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Képtalálat a következ&amp;odblac;re: „adris”">
            <a:extLst>
              <a:ext uri="{FF2B5EF4-FFF2-40B4-BE49-F238E27FC236}">
                <a16:creationId xmlns:a16="http://schemas.microsoft.com/office/drawing/2014/main" id="{064A32DD-AF09-4251-A33A-9D041471B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386" y="2068711"/>
            <a:ext cx="1803156" cy="118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0" descr="Képtalálat a következ&amp;odblac;re: „hrvatski telekom”">
            <a:extLst>
              <a:ext uri="{FF2B5EF4-FFF2-40B4-BE49-F238E27FC236}">
                <a16:creationId xmlns:a16="http://schemas.microsoft.com/office/drawing/2014/main" id="{801D0373-B4A9-41E6-BDF6-FBE7E5D66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22" y="4019550"/>
            <a:ext cx="2172993" cy="734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GRAPHISOFT PARK LOGO">
            <a:extLst>
              <a:ext uri="{FF2B5EF4-FFF2-40B4-BE49-F238E27FC236}">
                <a16:creationId xmlns:a16="http://schemas.microsoft.com/office/drawing/2014/main" id="{29F643EB-C75E-4D93-B68F-BD0089F6B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85102"/>
            <a:ext cx="3091542" cy="121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657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96C838BB-6A6A-4C27-9BB3-04C628AEB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845"/>
            <a:ext cx="9056914" cy="6027056"/>
          </a:xfrm>
          <a:prstGeom prst="rect">
            <a:avLst/>
          </a:prstGeom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E4A6B21E-B597-4F35-816D-222789C23958}"/>
              </a:ext>
            </a:extLst>
          </p:cNvPr>
          <p:cNvSpPr txBox="1"/>
          <p:nvPr/>
        </p:nvSpPr>
        <p:spPr>
          <a:xfrm>
            <a:off x="9056914" y="1295400"/>
            <a:ext cx="26016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Richter:</a:t>
            </a:r>
            <a:br>
              <a:rPr lang="hu-HU" dirty="0"/>
            </a:br>
            <a:r>
              <a:rPr lang="hu-HU" dirty="0"/>
              <a:t>- 2 évig javuló </a:t>
            </a:r>
            <a:r>
              <a:rPr lang="hu-HU" dirty="0" err="1"/>
              <a:t>cariprazine</a:t>
            </a:r>
            <a:r>
              <a:rPr lang="hu-HU" dirty="0"/>
              <a:t> kilátások, most mégis ugyanott</a:t>
            </a:r>
          </a:p>
          <a:p>
            <a:r>
              <a:rPr lang="hu-HU" dirty="0"/>
              <a:t>- Többet esett, mint az ESMYA teljes értéke</a:t>
            </a:r>
          </a:p>
        </p:txBody>
      </p:sp>
      <p:pic>
        <p:nvPicPr>
          <p:cNvPr id="2050" name="Picture 2" descr="Image result for richter LOGO">
            <a:extLst>
              <a:ext uri="{FF2B5EF4-FFF2-40B4-BE49-F238E27FC236}">
                <a16:creationId xmlns:a16="http://schemas.microsoft.com/office/drawing/2014/main" id="{DBCE9EFD-A570-4846-8536-10E1A34DF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69" y="1379085"/>
            <a:ext cx="2078894" cy="191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663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9903AD65-E4D6-46D3-92D9-DB6BB220C7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6959"/>
            <a:ext cx="9032849" cy="6011041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1C6423AC-1948-4AF2-A9BD-3918A189C137}"/>
              </a:ext>
            </a:extLst>
          </p:cNvPr>
          <p:cNvSpPr txBox="1"/>
          <p:nvPr/>
        </p:nvSpPr>
        <p:spPr>
          <a:xfrm>
            <a:off x="9329057" y="1273862"/>
            <a:ext cx="26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SPY </a:t>
            </a:r>
            <a:r>
              <a:rPr lang="hu-HU" dirty="0" err="1"/>
              <a:t>vs</a:t>
            </a:r>
            <a:r>
              <a:rPr lang="hu-HU" dirty="0"/>
              <a:t>. EZU</a:t>
            </a:r>
          </a:p>
        </p:txBody>
      </p:sp>
    </p:spTree>
    <p:extLst>
      <p:ext uri="{BB962C8B-B14F-4D97-AF65-F5344CB8AC3E}">
        <p14:creationId xmlns:p14="http://schemas.microsoft.com/office/powerpoint/2010/main" val="3224133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47BA1218-359D-49D1-8762-EEE120C12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0856"/>
            <a:ext cx="8059181" cy="5987143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39A0F1E5-13EE-409A-8319-3B6AC6FEE4B3}"/>
              </a:ext>
            </a:extLst>
          </p:cNvPr>
          <p:cNvSpPr txBox="1"/>
          <p:nvPr/>
        </p:nvSpPr>
        <p:spPr>
          <a:xfrm>
            <a:off x="8806543" y="1458686"/>
            <a:ext cx="298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Magyar folyó </a:t>
            </a:r>
            <a:r>
              <a:rPr lang="hu-HU" dirty="0" err="1"/>
              <a:t>fiz</a:t>
            </a:r>
            <a:r>
              <a:rPr lang="hu-HU" dirty="0"/>
              <a:t>. mérleg </a:t>
            </a:r>
            <a:r>
              <a:rPr lang="hu-HU" dirty="0" err="1"/>
              <a:t>szufficit</a:t>
            </a:r>
            <a:r>
              <a:rPr lang="hu-HU" dirty="0"/>
              <a:t>  segít?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3A5F4306-4054-4A04-8F61-5DBC46729511}"/>
              </a:ext>
            </a:extLst>
          </p:cNvPr>
          <p:cNvSpPr txBox="1">
            <a:spLocks/>
          </p:cNvSpPr>
          <p:nvPr/>
        </p:nvSpPr>
        <p:spPr>
          <a:xfrm>
            <a:off x="7907441" y="207031"/>
            <a:ext cx="2510188" cy="5715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kern="1200" cap="all" baseline="0" smtClean="0">
                <a:solidFill>
                  <a:schemeClr val="bg1"/>
                </a:solidFill>
                <a:latin typeface="Work Sans SemiBold" panose="00000700000000000000" pitchFamily="50" charset="-18"/>
                <a:ea typeface="+mj-ea"/>
                <a:cs typeface="+mj-cs"/>
              </a:defRPr>
            </a:lvl1pPr>
          </a:lstStyle>
          <a:p>
            <a:r>
              <a:rPr lang="hu-HU" sz="2400" dirty="0"/>
              <a:t>A forintról</a:t>
            </a:r>
          </a:p>
        </p:txBody>
      </p:sp>
    </p:spTree>
    <p:extLst>
      <p:ext uri="{BB962C8B-B14F-4D97-AF65-F5344CB8AC3E}">
        <p14:creationId xmlns:p14="http://schemas.microsoft.com/office/powerpoint/2010/main" val="3578001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B235B957-7F32-4E30-8EC1-8C0A16679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0578"/>
            <a:ext cx="9844864" cy="5987422"/>
          </a:xfrm>
          <a:prstGeom prst="rect">
            <a:avLst/>
          </a:prstGeom>
        </p:spPr>
      </p:pic>
      <p:sp>
        <p:nvSpPr>
          <p:cNvPr id="5" name="Title 3">
            <a:extLst>
              <a:ext uri="{FF2B5EF4-FFF2-40B4-BE49-F238E27FC236}">
                <a16:creationId xmlns:a16="http://schemas.microsoft.com/office/drawing/2014/main" id="{16746B46-C994-486C-8107-5AB271E27575}"/>
              </a:ext>
            </a:extLst>
          </p:cNvPr>
          <p:cNvSpPr txBox="1">
            <a:spLocks/>
          </p:cNvSpPr>
          <p:nvPr/>
        </p:nvSpPr>
        <p:spPr>
          <a:xfrm>
            <a:off x="7907441" y="207031"/>
            <a:ext cx="2510188" cy="5715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kern="1200" cap="all" baseline="0" smtClean="0">
                <a:solidFill>
                  <a:schemeClr val="bg1"/>
                </a:solidFill>
                <a:latin typeface="Work Sans SemiBold" panose="00000700000000000000" pitchFamily="50" charset="-18"/>
                <a:ea typeface="+mj-ea"/>
                <a:cs typeface="+mj-cs"/>
              </a:defRPr>
            </a:lvl1pPr>
          </a:lstStyle>
          <a:p>
            <a:r>
              <a:rPr lang="hu-HU" sz="2400" dirty="0"/>
              <a:t>A forintról</a:t>
            </a: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0502B998-80C2-4AC2-8C68-3472DE5A7854}"/>
              </a:ext>
            </a:extLst>
          </p:cNvPr>
          <p:cNvSpPr txBox="1"/>
          <p:nvPr/>
        </p:nvSpPr>
        <p:spPr>
          <a:xfrm>
            <a:off x="10232571" y="1600200"/>
            <a:ext cx="1796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Lila: EURHUF</a:t>
            </a:r>
            <a:br>
              <a:rPr lang="hu-HU" dirty="0"/>
            </a:br>
            <a:r>
              <a:rPr lang="hu-HU" dirty="0"/>
              <a:t>Sárga: PLNHUF</a:t>
            </a:r>
          </a:p>
        </p:txBody>
      </p:sp>
    </p:spTree>
    <p:extLst>
      <p:ext uri="{BB962C8B-B14F-4D97-AF65-F5344CB8AC3E}">
        <p14:creationId xmlns:p14="http://schemas.microsoft.com/office/powerpoint/2010/main" val="3294460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dirty="0"/>
              <a:t>KÖSZÖNÖM A</a:t>
            </a:r>
          </a:p>
          <a:p>
            <a:r>
              <a:rPr lang="hu-HU" dirty="0"/>
              <a:t>FIGYELMET!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12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atching windsurfers on the Columbia River Gorge">
            <a:extLst>
              <a:ext uri="{FF2B5EF4-FFF2-40B4-BE49-F238E27FC236}">
                <a16:creationId xmlns:a16="http://schemas.microsoft.com/office/drawing/2014/main" id="{44C41535-19FE-4510-96DD-DCCCFDD7C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75383"/>
            <a:ext cx="12192000" cy="598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297A419-33DD-4983-8084-D20682B44435}"/>
              </a:ext>
            </a:extLst>
          </p:cNvPr>
          <p:cNvGrpSpPr/>
          <p:nvPr/>
        </p:nvGrpSpPr>
        <p:grpSpPr>
          <a:xfrm>
            <a:off x="6989771" y="2200835"/>
            <a:ext cx="1772378" cy="1702406"/>
            <a:chOff x="6246981" y="2107907"/>
            <a:chExt cx="1772378" cy="1702406"/>
          </a:xfrm>
        </p:grpSpPr>
        <p:sp>
          <p:nvSpPr>
            <p:cNvPr id="2" name="Arrow: Right 1">
              <a:extLst>
                <a:ext uri="{FF2B5EF4-FFF2-40B4-BE49-F238E27FC236}">
                  <a16:creationId xmlns:a16="http://schemas.microsoft.com/office/drawing/2014/main" id="{33F74E98-4CB6-44F2-A7D7-E10629CE16BB}"/>
                </a:ext>
              </a:extLst>
            </p:cNvPr>
            <p:cNvSpPr/>
            <p:nvPr/>
          </p:nvSpPr>
          <p:spPr>
            <a:xfrm rot="7494972">
              <a:off x="6281967" y="2072921"/>
              <a:ext cx="1702406" cy="177237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4801A0A-EF15-4988-B3DC-E833E086F3E8}"/>
                </a:ext>
              </a:extLst>
            </p:cNvPr>
            <p:cNvSpPr/>
            <p:nvPr/>
          </p:nvSpPr>
          <p:spPr>
            <a:xfrm rot="18446826">
              <a:off x="6721430" y="2292790"/>
              <a:ext cx="99738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hu-HU" sz="54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QE</a:t>
              </a:r>
              <a:endParaRPr 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56ADA71-C9BC-4486-8AFC-3022757A7AEF}"/>
              </a:ext>
            </a:extLst>
          </p:cNvPr>
          <p:cNvGrpSpPr/>
          <p:nvPr/>
        </p:nvGrpSpPr>
        <p:grpSpPr>
          <a:xfrm>
            <a:off x="3527391" y="3903241"/>
            <a:ext cx="3201785" cy="1189898"/>
            <a:chOff x="3092205" y="4439115"/>
            <a:chExt cx="3201785" cy="1189898"/>
          </a:xfrm>
        </p:grpSpPr>
        <p:sp>
          <p:nvSpPr>
            <p:cNvPr id="6" name="Arrow: Curved Left 5">
              <a:extLst>
                <a:ext uri="{FF2B5EF4-FFF2-40B4-BE49-F238E27FC236}">
                  <a16:creationId xmlns:a16="http://schemas.microsoft.com/office/drawing/2014/main" id="{11973042-2941-46D6-A636-41C95E603BFC}"/>
                </a:ext>
              </a:extLst>
            </p:cNvPr>
            <p:cNvSpPr/>
            <p:nvPr/>
          </p:nvSpPr>
          <p:spPr>
            <a:xfrm rot="7989143">
              <a:off x="3637489" y="4345498"/>
              <a:ext cx="738231" cy="1828800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9C8F9B-B743-429A-B773-A8A65025E9A4}"/>
                </a:ext>
              </a:extLst>
            </p:cNvPr>
            <p:cNvSpPr/>
            <p:nvPr/>
          </p:nvSpPr>
          <p:spPr>
            <a:xfrm rot="2231815">
              <a:off x="3558305" y="4439115"/>
              <a:ext cx="273568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hu-HU" sz="5400" b="1" cap="none" spc="50" dirty="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70AD47">
                      <a:tint val="1000"/>
                    </a:srgbClr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Technika</a:t>
              </a:r>
              <a:endParaRPr lang="en-US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E466A2-444A-4A61-ADF5-BCE2DE24FD6C}"/>
              </a:ext>
            </a:extLst>
          </p:cNvPr>
          <p:cNvGrpSpPr/>
          <p:nvPr/>
        </p:nvGrpSpPr>
        <p:grpSpPr>
          <a:xfrm rot="4451436">
            <a:off x="7520822" y="4293097"/>
            <a:ext cx="1772378" cy="2692140"/>
            <a:chOff x="6807546" y="875938"/>
            <a:chExt cx="1772378" cy="2692140"/>
          </a:xfrm>
        </p:grpSpPr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065903D5-42E7-4D5D-B49D-B46ABFEA31B3}"/>
                </a:ext>
              </a:extLst>
            </p:cNvPr>
            <p:cNvSpPr/>
            <p:nvPr/>
          </p:nvSpPr>
          <p:spPr>
            <a:xfrm rot="7494972">
              <a:off x="6354383" y="1342538"/>
              <a:ext cx="2678703" cy="177237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6B0D36F-820B-4BB2-B71D-9E4B20FD3A32}"/>
                </a:ext>
              </a:extLst>
            </p:cNvPr>
            <p:cNvSpPr/>
            <p:nvPr/>
          </p:nvSpPr>
          <p:spPr>
            <a:xfrm rot="18255316">
              <a:off x="6461647" y="1655608"/>
              <a:ext cx="2482669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hu-HU" sz="54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Politika</a:t>
              </a:r>
              <a:endParaRPr 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CA141D-8519-4549-9191-AE0E2B7617EE}"/>
              </a:ext>
            </a:extLst>
          </p:cNvPr>
          <p:cNvGrpSpPr/>
          <p:nvPr/>
        </p:nvGrpSpPr>
        <p:grpSpPr>
          <a:xfrm rot="10800000">
            <a:off x="1384109" y="3312461"/>
            <a:ext cx="1244510" cy="2217087"/>
            <a:chOff x="7194339" y="2391638"/>
            <a:chExt cx="731320" cy="1733074"/>
          </a:xfrm>
        </p:grpSpPr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8D1BE85F-F09F-4325-A357-A74398EA36F2}"/>
                </a:ext>
              </a:extLst>
            </p:cNvPr>
            <p:cNvSpPr/>
            <p:nvPr/>
          </p:nvSpPr>
          <p:spPr>
            <a:xfrm rot="7494972">
              <a:off x="6708796" y="2907849"/>
              <a:ext cx="1702406" cy="73132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026EBB4-5E23-4DDA-854B-CA1D8B11B079}"/>
                </a:ext>
              </a:extLst>
            </p:cNvPr>
            <p:cNvSpPr/>
            <p:nvPr/>
          </p:nvSpPr>
          <p:spPr>
            <a:xfrm rot="7437058">
              <a:off x="6706054" y="2983657"/>
              <a:ext cx="1707890" cy="52385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hu-HU" sz="36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Reálgazd.</a:t>
              </a:r>
              <a:endParaRPr 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93BFDA7-2F6C-43FF-9939-BAAA1D024DF0}"/>
              </a:ext>
            </a:extLst>
          </p:cNvPr>
          <p:cNvGrpSpPr/>
          <p:nvPr/>
        </p:nvGrpSpPr>
        <p:grpSpPr>
          <a:xfrm rot="15275708">
            <a:off x="1392190" y="1796867"/>
            <a:ext cx="1230403" cy="1801695"/>
            <a:chOff x="6649292" y="1396686"/>
            <a:chExt cx="1230403" cy="1801695"/>
          </a:xfrm>
        </p:grpSpPr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264AA463-803D-46F0-B935-DA1CE05B5B61}"/>
                </a:ext>
              </a:extLst>
            </p:cNvPr>
            <p:cNvSpPr/>
            <p:nvPr/>
          </p:nvSpPr>
          <p:spPr>
            <a:xfrm rot="7494972">
              <a:off x="6363646" y="1682332"/>
              <a:ext cx="1801695" cy="12304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7C82E1E-68A5-4B0B-90E9-30A60AAB8542}"/>
                </a:ext>
              </a:extLst>
            </p:cNvPr>
            <p:cNvSpPr/>
            <p:nvPr/>
          </p:nvSpPr>
          <p:spPr>
            <a:xfrm rot="7502293">
              <a:off x="6585898" y="1922050"/>
              <a:ext cx="147829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hu-HU" sz="40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Olajár</a:t>
              </a:r>
              <a:endParaRPr lang="en-US" sz="4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F29AF3F-79B9-48C0-ADC5-DD2732BB1A7D}"/>
              </a:ext>
            </a:extLst>
          </p:cNvPr>
          <p:cNvSpPr/>
          <p:nvPr/>
        </p:nvSpPr>
        <p:spPr>
          <a:xfrm>
            <a:off x="713064" y="5805182"/>
            <a:ext cx="5603846" cy="671616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7129B72-6C50-4E48-829A-FFB25A280C6A}"/>
              </a:ext>
            </a:extLst>
          </p:cNvPr>
          <p:cNvSpPr/>
          <p:nvPr/>
        </p:nvSpPr>
        <p:spPr>
          <a:xfrm>
            <a:off x="2471556" y="5910157"/>
            <a:ext cx="134382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Értékeltség</a:t>
            </a:r>
            <a:endParaRPr lang="en-US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18A5F2A-2173-407D-8C2E-10270869E682}"/>
              </a:ext>
            </a:extLst>
          </p:cNvPr>
          <p:cNvGrpSpPr/>
          <p:nvPr/>
        </p:nvGrpSpPr>
        <p:grpSpPr>
          <a:xfrm rot="14161902">
            <a:off x="5711964" y="-460024"/>
            <a:ext cx="1062114" cy="1763663"/>
            <a:chOff x="6025986" y="2053402"/>
            <a:chExt cx="1772378" cy="2307970"/>
          </a:xfrm>
        </p:grpSpPr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C270E585-4FBC-4830-B774-5CA2B168BDF2}"/>
                </a:ext>
              </a:extLst>
            </p:cNvPr>
            <p:cNvSpPr/>
            <p:nvPr/>
          </p:nvSpPr>
          <p:spPr>
            <a:xfrm rot="7494972">
              <a:off x="5758190" y="2321198"/>
              <a:ext cx="2307970" cy="177237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91409B1-9573-4E7F-B587-5D774F12A4BA}"/>
                </a:ext>
              </a:extLst>
            </p:cNvPr>
            <p:cNvSpPr/>
            <p:nvPr/>
          </p:nvSpPr>
          <p:spPr>
            <a:xfrm rot="7426878">
              <a:off x="6074874" y="2635998"/>
              <a:ext cx="1965736" cy="87311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hu-HU" sz="28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Szélirány</a:t>
              </a:r>
              <a:endParaRPr lang="en-US" sz="2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5ACDA0B3-E1EB-414A-9CB5-2F361D8804E1}"/>
              </a:ext>
            </a:extLst>
          </p:cNvPr>
          <p:cNvSpPr/>
          <p:nvPr/>
        </p:nvSpPr>
        <p:spPr>
          <a:xfrm>
            <a:off x="8279160" y="84652"/>
            <a:ext cx="2157642" cy="671616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E5AF8D8-7BA0-4066-A4A9-8475980AC193}"/>
              </a:ext>
            </a:extLst>
          </p:cNvPr>
          <p:cNvSpPr/>
          <p:nvPr/>
        </p:nvSpPr>
        <p:spPr>
          <a:xfrm>
            <a:off x="8510303" y="198286"/>
            <a:ext cx="13422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Folyásirány</a:t>
            </a:r>
            <a:endParaRPr lang="en-US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30" name="Group 9">
            <a:extLst>
              <a:ext uri="{FF2B5EF4-FFF2-40B4-BE49-F238E27FC236}">
                <a16:creationId xmlns:a16="http://schemas.microsoft.com/office/drawing/2014/main" id="{9D0583B6-01ED-4A3E-A500-47031C9DEDEC}"/>
              </a:ext>
            </a:extLst>
          </p:cNvPr>
          <p:cNvGrpSpPr/>
          <p:nvPr/>
        </p:nvGrpSpPr>
        <p:grpSpPr>
          <a:xfrm rot="11308749">
            <a:off x="8803115" y="2751536"/>
            <a:ext cx="898989" cy="2279114"/>
            <a:chOff x="6537678" y="2037357"/>
            <a:chExt cx="898989" cy="2279114"/>
          </a:xfrm>
        </p:grpSpPr>
        <p:sp>
          <p:nvSpPr>
            <p:cNvPr id="31" name="Arrow: Right 1">
              <a:extLst>
                <a:ext uri="{FF2B5EF4-FFF2-40B4-BE49-F238E27FC236}">
                  <a16:creationId xmlns:a16="http://schemas.microsoft.com/office/drawing/2014/main" id="{1FF0A958-64E4-4E0B-93FB-8D786CDCB3A2}"/>
                </a:ext>
              </a:extLst>
            </p:cNvPr>
            <p:cNvSpPr/>
            <p:nvPr/>
          </p:nvSpPr>
          <p:spPr>
            <a:xfrm rot="7494972">
              <a:off x="5847616" y="2727419"/>
              <a:ext cx="2279114" cy="89898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91032888-62BB-4BD6-9809-2233814760EB}"/>
                </a:ext>
              </a:extLst>
            </p:cNvPr>
            <p:cNvSpPr/>
            <p:nvPr/>
          </p:nvSpPr>
          <p:spPr>
            <a:xfrm rot="7547051">
              <a:off x="6099641" y="2868810"/>
              <a:ext cx="1883849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hu-HU" sz="2800" b="1" cap="none" spc="0" dirty="0" err="1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Buy</a:t>
              </a:r>
              <a:r>
                <a:rPr lang="hu-HU" sz="28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 </a:t>
              </a:r>
              <a:r>
                <a:rPr lang="hu-HU" sz="2800" b="1" cap="none" spc="0" dirty="0" err="1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the</a:t>
              </a:r>
              <a:r>
                <a:rPr lang="hu-HU" sz="28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 </a:t>
              </a:r>
              <a:r>
                <a:rPr lang="hu-HU" sz="2800" b="1" cap="none" spc="0" dirty="0" err="1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dip</a:t>
              </a:r>
              <a:endParaRPr lang="en-US" sz="2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179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5C6C0A-9231-41F2-97B6-3F8809FB61DA}"/>
              </a:ext>
            </a:extLst>
          </p:cNvPr>
          <p:cNvSpPr txBox="1"/>
          <p:nvPr/>
        </p:nvSpPr>
        <p:spPr>
          <a:xfrm>
            <a:off x="9305429" y="1296091"/>
            <a:ext cx="26153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/>
              <a:t>Kutya és gazdája</a:t>
            </a:r>
            <a:br>
              <a:rPr lang="hu-HU" sz="4000" dirty="0"/>
            </a:br>
            <a:br>
              <a:rPr lang="hu-HU" sz="4000" dirty="0"/>
            </a:br>
            <a:br>
              <a:rPr lang="hu-HU" sz="4000" dirty="0"/>
            </a:br>
            <a:r>
              <a:rPr lang="hu-HU" sz="3200" i="1" dirty="0"/>
              <a:t>SPX és US GDP</a:t>
            </a:r>
            <a:endParaRPr lang="en-US" sz="3200" i="1" dirty="0"/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20475798-4179-4E9E-90CC-CC735166E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6511"/>
            <a:ext cx="8730343" cy="598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556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2CF19910-F46C-45E4-8CFB-71861DEC0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52703"/>
            <a:ext cx="9836273" cy="5905297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99EB9D46-E959-423E-8285-48D30CB10760}"/>
              </a:ext>
            </a:extLst>
          </p:cNvPr>
          <p:cNvSpPr txBox="1"/>
          <p:nvPr/>
        </p:nvSpPr>
        <p:spPr>
          <a:xfrm>
            <a:off x="9576672" y="1067491"/>
            <a:ext cx="26153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/>
              <a:t>Kutya és gazdája</a:t>
            </a:r>
            <a:br>
              <a:rPr lang="hu-HU" sz="4000" dirty="0"/>
            </a:br>
            <a:br>
              <a:rPr lang="hu-HU" sz="4000" dirty="0"/>
            </a:br>
            <a:br>
              <a:rPr lang="hu-HU" sz="4000" dirty="0"/>
            </a:br>
            <a:r>
              <a:rPr lang="hu-HU" sz="3200" i="1" dirty="0"/>
              <a:t>DAX fair </a:t>
            </a:r>
            <a:r>
              <a:rPr lang="hu-HU" sz="3200" i="1" dirty="0" err="1"/>
              <a:t>value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1784260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735487-0D6E-46C2-B225-35F63C6F2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945" y="886417"/>
            <a:ext cx="10177644" cy="597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41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pic>
        <p:nvPicPr>
          <p:cNvPr id="1026" name="Kép 1" descr="image002">
            <a:extLst>
              <a:ext uri="{FF2B5EF4-FFF2-40B4-BE49-F238E27FC236}">
                <a16:creationId xmlns:a16="http://schemas.microsoft.com/office/drawing/2014/main" id="{8FDDF323-B088-485F-8332-BAAA21096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82" y="952703"/>
            <a:ext cx="7095382" cy="582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5273F6E0-AE93-4B27-BAAD-64F0ADB02AC6}"/>
              </a:ext>
            </a:extLst>
          </p:cNvPr>
          <p:cNvSpPr txBox="1"/>
          <p:nvPr/>
        </p:nvSpPr>
        <p:spPr>
          <a:xfrm>
            <a:off x="7328064" y="1382485"/>
            <a:ext cx="4648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Warren </a:t>
            </a:r>
            <a:r>
              <a:rPr lang="hu-HU" dirty="0" err="1"/>
              <a:t>Buffett</a:t>
            </a:r>
            <a:r>
              <a:rPr lang="hu-HU" dirty="0"/>
              <a:t>, vagy MOAR:</a:t>
            </a:r>
          </a:p>
          <a:p>
            <a:pPr marL="285750" indent="-285750">
              <a:buFontTx/>
              <a:buChar char="-"/>
            </a:pPr>
            <a:r>
              <a:rPr lang="hu-HU" dirty="0"/>
              <a:t>25% nemesfém, 25% cash, 25% hosszú kötvény, 25% </a:t>
            </a:r>
            <a:r>
              <a:rPr lang="hu-HU" dirty="0" err="1"/>
              <a:t>Dogs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World</a:t>
            </a:r>
          </a:p>
          <a:p>
            <a:pPr marL="285750" indent="-285750">
              <a:buFontTx/>
              <a:buChar char="-"/>
            </a:pPr>
            <a:r>
              <a:rPr lang="hu-HU" dirty="0"/>
              <a:t>Szabály alapú</a:t>
            </a:r>
          </a:p>
          <a:p>
            <a:pPr marL="285750" indent="-285750">
              <a:buFontTx/>
              <a:buChar char="-"/>
            </a:pPr>
            <a:r>
              <a:rPr lang="hu-HU" dirty="0" err="1"/>
              <a:t>Mean</a:t>
            </a:r>
            <a:r>
              <a:rPr lang="hu-HU" dirty="0"/>
              <a:t> </a:t>
            </a:r>
            <a:r>
              <a:rPr lang="hu-HU" dirty="0" err="1"/>
              <a:t>reversion</a:t>
            </a:r>
            <a:endParaRPr lang="hu-HU" dirty="0"/>
          </a:p>
          <a:p>
            <a:pPr marL="285750" indent="-285750">
              <a:buFontTx/>
              <a:buChar char="-"/>
            </a:pPr>
            <a:r>
              <a:rPr lang="hu-HU" dirty="0"/>
              <a:t>Értékeltség alapú (</a:t>
            </a:r>
            <a:r>
              <a:rPr lang="hu-HU" dirty="0" err="1"/>
              <a:t>kontrariánus</a:t>
            </a:r>
            <a:r>
              <a:rPr lang="hu-HU" dirty="0"/>
              <a:t>)</a:t>
            </a:r>
          </a:p>
          <a:p>
            <a:pPr marL="285750" indent="-285750">
              <a:buFontTx/>
              <a:buChar char="-"/>
            </a:pPr>
            <a:r>
              <a:rPr lang="hu-HU" dirty="0" err="1"/>
              <a:t>Diverz</a:t>
            </a:r>
            <a:r>
              <a:rPr lang="hu-HU" dirty="0"/>
              <a:t> (Alapkezelő = 5 </a:t>
            </a:r>
            <a:r>
              <a:rPr lang="hu-HU" dirty="0" err="1"/>
              <a:t>alapkezelő</a:t>
            </a:r>
            <a:r>
              <a:rPr lang="hu-HU" dirty="0"/>
              <a:t>)</a:t>
            </a:r>
          </a:p>
          <a:p>
            <a:endParaRPr lang="hu-HU" dirty="0"/>
          </a:p>
          <a:p>
            <a:pPr marL="285750" indent="-285750">
              <a:buFontTx/>
              <a:buChar char="-"/>
            </a:pPr>
            <a:endParaRPr lang="hu-HU" dirty="0"/>
          </a:p>
          <a:p>
            <a:r>
              <a:rPr lang="hu-HU" dirty="0"/>
              <a:t>2018 </a:t>
            </a:r>
            <a:r>
              <a:rPr lang="hu-HU" dirty="0" err="1"/>
              <a:t>Dogs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World:</a:t>
            </a:r>
          </a:p>
          <a:p>
            <a:pPr marL="285750" indent="-285750">
              <a:buFontTx/>
              <a:buChar char="-"/>
            </a:pPr>
            <a:r>
              <a:rPr lang="hu-HU" dirty="0"/>
              <a:t>Kína, Korea, </a:t>
            </a:r>
            <a:r>
              <a:rPr lang="hu-HU" dirty="0" err="1"/>
              <a:t>Töröko</a:t>
            </a:r>
            <a:r>
              <a:rPr lang="hu-HU" dirty="0"/>
              <a:t>., </a:t>
            </a:r>
            <a:r>
              <a:rPr lang="hu-HU" dirty="0" err="1"/>
              <a:t>Oroszo</a:t>
            </a:r>
            <a:r>
              <a:rPr lang="hu-HU" dirty="0"/>
              <a:t>., </a:t>
            </a:r>
            <a:r>
              <a:rPr lang="hu-HU" dirty="0" err="1"/>
              <a:t>Spanyolo</a:t>
            </a:r>
            <a:r>
              <a:rPr lang="hu-HU" dirty="0"/>
              <a:t>.</a:t>
            </a:r>
          </a:p>
          <a:p>
            <a:pPr marL="285750" indent="-285750">
              <a:buFontTx/>
              <a:buChar char="-"/>
            </a:pPr>
            <a:endParaRPr lang="hu-HU" dirty="0"/>
          </a:p>
          <a:p>
            <a:r>
              <a:rPr lang="hu-HU" dirty="0"/>
              <a:t>2018 </a:t>
            </a:r>
            <a:r>
              <a:rPr lang="hu-HU" dirty="0" err="1"/>
              <a:t>Dogs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Dow:</a:t>
            </a:r>
          </a:p>
          <a:p>
            <a:r>
              <a:rPr lang="hu-HU" dirty="0"/>
              <a:t>-    </a:t>
            </a:r>
            <a:r>
              <a:rPr lang="hu-HU" dirty="0" err="1"/>
              <a:t>Verizon</a:t>
            </a:r>
            <a:r>
              <a:rPr lang="hu-HU" dirty="0"/>
              <a:t>, Pfizer, Coca-Cola, Cisco, GE</a:t>
            </a:r>
          </a:p>
          <a:p>
            <a:pPr marL="285750" indent="-285750">
              <a:buFontTx/>
              <a:buChar char="-"/>
            </a:pPr>
            <a:endParaRPr lang="hu-HU" dirty="0"/>
          </a:p>
          <a:p>
            <a:endParaRPr lang="hu-HU" dirty="0"/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925580CA-8ECC-4569-97BC-61004BC4B502}"/>
              </a:ext>
            </a:extLst>
          </p:cNvPr>
          <p:cNvSpPr txBox="1"/>
          <p:nvPr/>
        </p:nvSpPr>
        <p:spPr>
          <a:xfrm>
            <a:off x="6096000" y="143732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>
                <a:solidFill>
                  <a:schemeClr val="bg1"/>
                </a:solidFill>
              </a:rPr>
              <a:t>Be </a:t>
            </a:r>
            <a:r>
              <a:rPr lang="hu-HU" sz="2800" dirty="0" err="1">
                <a:solidFill>
                  <a:schemeClr val="bg1"/>
                </a:solidFill>
              </a:rPr>
              <a:t>greedy</a:t>
            </a:r>
            <a:r>
              <a:rPr lang="hu-HU" sz="2800" dirty="0">
                <a:solidFill>
                  <a:schemeClr val="bg1"/>
                </a:solidFill>
              </a:rPr>
              <a:t> </a:t>
            </a:r>
            <a:r>
              <a:rPr lang="hu-HU" sz="2800" dirty="0" err="1">
                <a:solidFill>
                  <a:schemeClr val="bg1"/>
                </a:solidFill>
              </a:rPr>
              <a:t>when</a:t>
            </a:r>
            <a:r>
              <a:rPr lang="hu-HU" sz="2800" dirty="0">
                <a:solidFill>
                  <a:schemeClr val="bg1"/>
                </a:solidFill>
              </a:rPr>
              <a:t> </a:t>
            </a:r>
            <a:r>
              <a:rPr lang="hu-HU" sz="2800" dirty="0" err="1">
                <a:solidFill>
                  <a:schemeClr val="bg1"/>
                </a:solidFill>
              </a:rPr>
              <a:t>others</a:t>
            </a:r>
            <a:r>
              <a:rPr lang="hu-HU" sz="2800" dirty="0">
                <a:solidFill>
                  <a:schemeClr val="bg1"/>
                </a:solidFill>
              </a:rPr>
              <a:t> </a:t>
            </a:r>
            <a:r>
              <a:rPr lang="hu-HU" sz="2800" dirty="0" err="1">
                <a:solidFill>
                  <a:schemeClr val="bg1"/>
                </a:solidFill>
              </a:rPr>
              <a:t>are</a:t>
            </a:r>
            <a:r>
              <a:rPr lang="hu-HU" sz="2800" dirty="0">
                <a:solidFill>
                  <a:schemeClr val="bg1"/>
                </a:solidFill>
              </a:rPr>
              <a:t> </a:t>
            </a:r>
            <a:r>
              <a:rPr lang="hu-HU" sz="2800" dirty="0" err="1">
                <a:solidFill>
                  <a:schemeClr val="bg1"/>
                </a:solidFill>
              </a:rPr>
              <a:t>fearful</a:t>
            </a:r>
            <a:r>
              <a:rPr lang="hu-HU" sz="2800" dirty="0">
                <a:solidFill>
                  <a:schemeClr val="bg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226534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59FFDA5-EE3A-4F42-9D51-20C5B71C08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0577069"/>
              </p:ext>
            </p:extLst>
          </p:nvPr>
        </p:nvGraphicFramePr>
        <p:xfrm>
          <a:off x="152400" y="952703"/>
          <a:ext cx="5260005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FA502D9-C295-4825-AFB6-54635988C5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411063"/>
              </p:ext>
            </p:extLst>
          </p:nvPr>
        </p:nvGraphicFramePr>
        <p:xfrm>
          <a:off x="5642203" y="952703"/>
          <a:ext cx="6299426" cy="5121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86850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F4C16D64-9CA9-4252-8614-82676AC1E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086"/>
            <a:ext cx="10074095" cy="6008914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941100DE-7BCB-484D-A59E-8A92D1F1E15D}"/>
              </a:ext>
            </a:extLst>
          </p:cNvPr>
          <p:cNvSpPr txBox="1"/>
          <p:nvPr/>
        </p:nvSpPr>
        <p:spPr>
          <a:xfrm>
            <a:off x="10330542" y="1687286"/>
            <a:ext cx="17308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Zöld: BETI</a:t>
            </a:r>
            <a:br>
              <a:rPr lang="hu-HU" sz="2400" dirty="0"/>
            </a:br>
            <a:r>
              <a:rPr lang="hu-HU" sz="2400" dirty="0"/>
              <a:t>Piros: BUX</a:t>
            </a:r>
            <a:br>
              <a:rPr lang="hu-HU" sz="2400" dirty="0"/>
            </a:br>
            <a:r>
              <a:rPr lang="hu-HU" sz="2400" dirty="0"/>
              <a:t>Lila: WIG</a:t>
            </a:r>
            <a:br>
              <a:rPr lang="hu-HU" sz="2400" dirty="0"/>
            </a:br>
            <a:r>
              <a:rPr lang="hu-HU" sz="2400" dirty="0"/>
              <a:t>Sárga: PX</a:t>
            </a:r>
          </a:p>
        </p:txBody>
      </p:sp>
    </p:spTree>
    <p:extLst>
      <p:ext uri="{BB962C8B-B14F-4D97-AF65-F5344CB8AC3E}">
        <p14:creationId xmlns:p14="http://schemas.microsoft.com/office/powerpoint/2010/main" val="1228186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4269" y="381202"/>
            <a:ext cx="9836273" cy="571501"/>
          </a:xfrm>
        </p:spPr>
        <p:txBody>
          <a:bodyPr>
            <a:noAutofit/>
          </a:bodyPr>
          <a:lstStyle/>
          <a:p>
            <a:r>
              <a:rPr lang="hu-HU" sz="3500" dirty="0"/>
              <a:t>Hold alapkezelő</a:t>
            </a:r>
            <a:br>
              <a:rPr lang="hu-HU" sz="3500" dirty="0"/>
            </a:br>
            <a:endParaRPr lang="hu-HU" sz="3500" dirty="0"/>
          </a:p>
        </p:txBody>
      </p:sp>
      <p:pic>
        <p:nvPicPr>
          <p:cNvPr id="3" name="Diagram 1" descr="image001">
            <a:extLst>
              <a:ext uri="{FF2B5EF4-FFF2-40B4-BE49-F238E27FC236}">
                <a16:creationId xmlns:a16="http://schemas.microsoft.com/office/drawing/2014/main" id="{A5DF40EE-0C81-4382-9C62-0FE58F140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952702"/>
            <a:ext cx="8437107" cy="56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150139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B31F2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1883</TotalTime>
  <Words>173</Words>
  <Application>Microsoft Office PowerPoint</Application>
  <PresentationFormat>Szélesvásznú</PresentationFormat>
  <Paragraphs>53</Paragraphs>
  <Slides>16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2</vt:i4>
      </vt:variant>
      <vt:variant>
        <vt:lpstr>Diacímek</vt:lpstr>
      </vt:variant>
      <vt:variant>
        <vt:i4>16</vt:i4>
      </vt:variant>
    </vt:vector>
  </HeadingPairs>
  <TitlesOfParts>
    <vt:vector size="24" baseType="lpstr">
      <vt:lpstr>Arial</vt:lpstr>
      <vt:lpstr>Calibri</vt:lpstr>
      <vt:lpstr>Museo Sans 500</vt:lpstr>
      <vt:lpstr>Work Sans Light</vt:lpstr>
      <vt:lpstr>Work Sans Medium</vt:lpstr>
      <vt:lpstr>Work Sans SemiBold</vt:lpstr>
      <vt:lpstr>Custom Design</vt:lpstr>
      <vt:lpstr>Office Theme</vt:lpstr>
      <vt:lpstr>PowerPoint-bemutató</vt:lpstr>
      <vt:lpstr>PowerPoint-bemutató</vt:lpstr>
      <vt:lpstr>Hold alapkezelő </vt:lpstr>
      <vt:lpstr>Hold alapkezelő </vt:lpstr>
      <vt:lpstr>Hold alapkezelő </vt:lpstr>
      <vt:lpstr>Hold alapkezelő </vt:lpstr>
      <vt:lpstr>Hold alapkezelő </vt:lpstr>
      <vt:lpstr>Hold alapkezelő </vt:lpstr>
      <vt:lpstr>Hold alapkezelő </vt:lpstr>
      <vt:lpstr>Hold alapkezelő </vt:lpstr>
      <vt:lpstr>Hold alapkezelő </vt:lpstr>
      <vt:lpstr>Hold alapkezelő </vt:lpstr>
      <vt:lpstr>Hold alapkezelő </vt:lpstr>
      <vt:lpstr>Hold alapkezelő </vt:lpstr>
      <vt:lpstr>Hold alapkezelő 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Adrienn Thury-Bajai</dc:creator>
  <cp:lastModifiedBy>Zsolt Balásy</cp:lastModifiedBy>
  <cp:revision>142</cp:revision>
  <dcterms:created xsi:type="dcterms:W3CDTF">2016-02-15T11:42:52Z</dcterms:created>
  <dcterms:modified xsi:type="dcterms:W3CDTF">2018-04-26T13:49:51Z</dcterms:modified>
</cp:coreProperties>
</file>